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8"/>
  </p:notesMasterIdLst>
  <p:handoutMasterIdLst>
    <p:handoutMasterId r:id="rId49"/>
  </p:handoutMasterIdLst>
  <p:sldIdLst>
    <p:sldId id="281" r:id="rId3"/>
    <p:sldId id="313" r:id="rId4"/>
    <p:sldId id="314" r:id="rId5"/>
    <p:sldId id="551" r:id="rId6"/>
    <p:sldId id="552" r:id="rId7"/>
    <p:sldId id="553" r:id="rId8"/>
    <p:sldId id="554" r:id="rId9"/>
    <p:sldId id="555" r:id="rId10"/>
    <p:sldId id="556" r:id="rId11"/>
    <p:sldId id="557" r:id="rId12"/>
    <p:sldId id="558" r:id="rId13"/>
    <p:sldId id="559" r:id="rId14"/>
    <p:sldId id="560" r:id="rId15"/>
    <p:sldId id="561" r:id="rId16"/>
    <p:sldId id="562" r:id="rId17"/>
    <p:sldId id="563" r:id="rId18"/>
    <p:sldId id="564" r:id="rId19"/>
    <p:sldId id="565" r:id="rId20"/>
    <p:sldId id="566" r:id="rId21"/>
    <p:sldId id="567" r:id="rId22"/>
    <p:sldId id="568" r:id="rId23"/>
    <p:sldId id="570" r:id="rId24"/>
    <p:sldId id="569" r:id="rId25"/>
    <p:sldId id="571" r:id="rId26"/>
    <p:sldId id="572" r:id="rId27"/>
    <p:sldId id="573" r:id="rId28"/>
    <p:sldId id="574" r:id="rId29"/>
    <p:sldId id="575" r:id="rId30"/>
    <p:sldId id="581" r:id="rId31"/>
    <p:sldId id="576" r:id="rId32"/>
    <p:sldId id="577" r:id="rId33"/>
    <p:sldId id="578" r:id="rId34"/>
    <p:sldId id="579" r:id="rId35"/>
    <p:sldId id="580" r:id="rId36"/>
    <p:sldId id="582" r:id="rId37"/>
    <p:sldId id="583" r:id="rId38"/>
    <p:sldId id="584" r:id="rId39"/>
    <p:sldId id="585" r:id="rId40"/>
    <p:sldId id="586" r:id="rId41"/>
    <p:sldId id="587" r:id="rId42"/>
    <p:sldId id="588" r:id="rId43"/>
    <p:sldId id="589" r:id="rId44"/>
    <p:sldId id="590" r:id="rId45"/>
    <p:sldId id="489" r:id="rId46"/>
    <p:sldId id="591" r:id="rId47"/>
  </p:sldIdLst>
  <p:sldSz cx="1219517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CC3399"/>
    <a:srgbClr val="FFFFFF"/>
    <a:srgbClr val="7A0000"/>
    <a:srgbClr val="DDDDDD"/>
    <a:srgbClr val="662C5B"/>
    <a:srgbClr val="000000"/>
    <a:srgbClr val="660033"/>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93263" autoAdjust="0"/>
  </p:normalViewPr>
  <p:slideViewPr>
    <p:cSldViewPr>
      <p:cViewPr>
        <p:scale>
          <a:sx n="62" d="100"/>
          <a:sy n="62" d="100"/>
        </p:scale>
        <p:origin x="-924" y="-138"/>
      </p:cViewPr>
      <p:guideLst>
        <p:guide orient="horz" pos="2160"/>
        <p:guide pos="3841"/>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722F73B2-7CF1-4832-BF09-2E3D082F4856}" type="datetimeFigureOut">
              <a:rPr lang="en-US" smtClean="0"/>
              <a:pPr/>
              <a:t>11-Jun-21</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4702B329-9B4F-43B9-920A-39268306AFA7}" type="slidenum">
              <a:rPr lang="en-US" smtClean="0"/>
              <a:pPr/>
              <a:t>‹#›</a:t>
            </a:fld>
            <a:endParaRPr lang="en-US"/>
          </a:p>
        </p:txBody>
      </p:sp>
    </p:spTree>
    <p:extLst>
      <p:ext uri="{BB962C8B-B14F-4D97-AF65-F5344CB8AC3E}">
        <p14:creationId xmlns:p14="http://schemas.microsoft.com/office/powerpoint/2010/main" val="1714263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GB"/>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FAEDA5C1-9818-47C9-A79E-B4D4158DD3E3}" type="datetimeFigureOut">
              <a:rPr lang="en-GB" smtClean="0"/>
              <a:pPr/>
              <a:t>11/06/2021</a:t>
            </a:fld>
            <a:endParaRPr lang="en-GB"/>
          </a:p>
        </p:txBody>
      </p:sp>
      <p:sp>
        <p:nvSpPr>
          <p:cNvPr id="4" name="Slide Image Placeholder 3"/>
          <p:cNvSpPr>
            <a:spLocks noGrp="1" noRot="1" noChangeAspect="1"/>
          </p:cNvSpPr>
          <p:nvPr>
            <p:ph type="sldImg" idx="2"/>
          </p:nvPr>
        </p:nvSpPr>
        <p:spPr>
          <a:xfrm>
            <a:off x="404813" y="696913"/>
            <a:ext cx="6200775" cy="3486150"/>
          </a:xfrm>
          <a:prstGeom prst="rect">
            <a:avLst/>
          </a:prstGeom>
          <a:noFill/>
          <a:ln w="12700">
            <a:solidFill>
              <a:prstClr val="black"/>
            </a:solidFill>
          </a:ln>
        </p:spPr>
        <p:txBody>
          <a:bodyPr vert="horz" lIns="93177" tIns="46589" rIns="93177" bIns="46589" rtlCol="0" anchor="ctr"/>
          <a:lstStyle/>
          <a:p>
            <a:endParaRPr lang="en-GB"/>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GB"/>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9D498802-2017-4E9A-A8AF-781802F703C5}" type="slidenum">
              <a:rPr lang="en-GB" smtClean="0"/>
              <a:pPr/>
              <a:t>‹#›</a:t>
            </a:fld>
            <a:endParaRPr lang="en-GB"/>
          </a:p>
        </p:txBody>
      </p:sp>
    </p:spTree>
    <p:extLst>
      <p:ext uri="{BB962C8B-B14F-4D97-AF65-F5344CB8AC3E}">
        <p14:creationId xmlns:p14="http://schemas.microsoft.com/office/powerpoint/2010/main" val="3063224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200775" cy="348615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D498802-2017-4E9A-A8AF-781802F703C5}" type="slidenum">
              <a:rPr lang="en-GB" smtClean="0"/>
              <a:pPr/>
              <a:t>1</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2" descr="C:\Users\Ours\Desktop\flash\c.u..jpg"/>
          <p:cNvPicPr>
            <a:picLocks noChangeAspect="1" noChangeArrowheads="1"/>
          </p:cNvPicPr>
          <p:nvPr userDrawn="1"/>
        </p:nvPicPr>
        <p:blipFill>
          <a:blip r:embed="rId2" cstate="print">
            <a:duotone>
              <a:prstClr val="black"/>
              <a:srgbClr val="800080">
                <a:alpha val="78824"/>
                <a:tint val="45000"/>
                <a:satMod val="400000"/>
              </a:srgbClr>
            </a:duotone>
          </a:blip>
          <a:srcRect t="-169" b="15477"/>
          <a:stretch>
            <a:fillRect/>
          </a:stretch>
        </p:blipFill>
        <p:spPr bwMode="auto">
          <a:xfrm>
            <a:off x="2" y="-54768"/>
            <a:ext cx="12281948" cy="6912768"/>
          </a:xfrm>
          <a:prstGeom prst="rect">
            <a:avLst/>
          </a:prstGeom>
          <a:noFill/>
        </p:spPr>
      </p:pic>
      <p:pic>
        <p:nvPicPr>
          <p:cNvPr id="8" name="Picture 2" descr="C:\Users\Ours\Desktop\my stuffs\1 NTFS_000\LostFiles2\INSPIRATION\PROJECTS\MIND PROJECTS\cu_logo.png"/>
          <p:cNvPicPr>
            <a:picLocks noChangeAspect="1" noChangeArrowheads="1"/>
          </p:cNvPicPr>
          <p:nvPr userDrawn="1"/>
        </p:nvPicPr>
        <p:blipFill>
          <a:blip r:embed="rId3" cstate="print"/>
          <a:srcRect/>
          <a:stretch>
            <a:fillRect/>
          </a:stretch>
        </p:blipFill>
        <p:spPr bwMode="auto">
          <a:xfrm>
            <a:off x="841003" y="570166"/>
            <a:ext cx="743452" cy="792088"/>
          </a:xfrm>
          <a:prstGeom prst="rect">
            <a:avLst/>
          </a:prstGeom>
          <a:noFill/>
        </p:spPr>
      </p:pic>
      <p:sp>
        <p:nvSpPr>
          <p:cNvPr id="9" name="TextBox 8"/>
          <p:cNvSpPr txBox="1"/>
          <p:nvPr userDrawn="1"/>
        </p:nvSpPr>
        <p:spPr>
          <a:xfrm>
            <a:off x="9003276" y="0"/>
            <a:ext cx="3230910" cy="369332"/>
          </a:xfrm>
          <a:prstGeom prst="rect">
            <a:avLst/>
          </a:prstGeom>
          <a:noFill/>
        </p:spPr>
        <p:txBody>
          <a:bodyPr wrap="none" rtlCol="0">
            <a:spAutoFit/>
          </a:bodyPr>
          <a:lstStyle/>
          <a:p>
            <a:r>
              <a:rPr lang="en-US" sz="1800" dirty="0" smtClean="0"/>
              <a:t>www.covenantuniversity.edu.ng</a:t>
            </a:r>
            <a:endParaRPr lang="en-GB" sz="1800" dirty="0"/>
          </a:p>
        </p:txBody>
      </p:sp>
      <p:pic>
        <p:nvPicPr>
          <p:cNvPr id="10" name="Picture 2" descr="C:\Users\Ours\Desktop\Picture3.png"/>
          <p:cNvPicPr>
            <a:picLocks noChangeAspect="1" noChangeArrowheads="1"/>
          </p:cNvPicPr>
          <p:nvPr userDrawn="1"/>
        </p:nvPicPr>
        <p:blipFill>
          <a:blip r:embed="rId4" cstate="print"/>
          <a:srcRect/>
          <a:stretch>
            <a:fillRect/>
          </a:stretch>
        </p:blipFill>
        <p:spPr bwMode="auto">
          <a:xfrm>
            <a:off x="1345059" y="570169"/>
            <a:ext cx="4608512" cy="743775"/>
          </a:xfrm>
          <a:prstGeom prst="rect">
            <a:avLst/>
          </a:prstGeom>
          <a:noFill/>
        </p:spPr>
      </p:pic>
      <p:sp>
        <p:nvSpPr>
          <p:cNvPr id="2" name="Title 1"/>
          <p:cNvSpPr>
            <a:spLocks noGrp="1"/>
          </p:cNvSpPr>
          <p:nvPr>
            <p:ph type="ctrTitle"/>
          </p:nvPr>
        </p:nvSpPr>
        <p:spPr>
          <a:xfrm>
            <a:off x="914403" y="1844828"/>
            <a:ext cx="10366375" cy="2448271"/>
          </a:xfrm>
          <a:solidFill>
            <a:srgbClr val="660033">
              <a:alpha val="61961"/>
            </a:srgbClr>
          </a:solidFill>
        </p:spPr>
        <p:txBody>
          <a:bodyPr>
            <a:noAutofit/>
          </a:bodyPr>
          <a:lstStyle>
            <a:lvl1pPr>
              <a:defRPr sz="5400" b="0">
                <a:solidFill>
                  <a:schemeClr val="bg1"/>
                </a:solidFill>
                <a:latin typeface="Rockwell" pitchFamily="18" charset="0"/>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1828800" y="4509120"/>
            <a:ext cx="8537575" cy="1752600"/>
          </a:xfrm>
          <a:solidFill>
            <a:srgbClr val="FFFFFF">
              <a:alpha val="74118"/>
            </a:srgbClr>
          </a:solidFill>
        </p:spPr>
        <p:txBody>
          <a:bodyPr>
            <a:normAutofit/>
          </a:bodyPr>
          <a:lstStyle>
            <a:lvl1pPr marL="0" indent="0" algn="ctr">
              <a:buNone/>
              <a:defRPr sz="3600">
                <a:solidFill>
                  <a:schemeClr val="tx1"/>
                </a:solidFill>
                <a:latin typeface="Rockwell"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11" name="TextBox 10"/>
          <p:cNvSpPr txBox="1"/>
          <p:nvPr userDrawn="1"/>
        </p:nvSpPr>
        <p:spPr>
          <a:xfrm>
            <a:off x="1633093" y="1074222"/>
            <a:ext cx="3220653" cy="338554"/>
          </a:xfrm>
          <a:prstGeom prst="rect">
            <a:avLst/>
          </a:prstGeom>
          <a:noFill/>
        </p:spPr>
        <p:txBody>
          <a:bodyPr wrap="none" rtlCol="0">
            <a:spAutoFit/>
          </a:bodyPr>
          <a:lstStyle/>
          <a:p>
            <a:r>
              <a:rPr lang="en-US" sz="1600" dirty="0" smtClean="0">
                <a:solidFill>
                  <a:srgbClr val="662C5B"/>
                </a:solidFill>
              </a:rPr>
              <a:t>Raising a new Generation of Leaders</a:t>
            </a:r>
            <a:endParaRPr lang="en-GB" sz="1600" dirty="0">
              <a:solidFill>
                <a:srgbClr val="662C5B"/>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341" y="4800600"/>
            <a:ext cx="7317105"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90341"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90341"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62E69B-9B3B-437C-9ADF-D56F423A0581}" type="datetimeFigureOut">
              <a:rPr lang="en-GB" smtClean="0"/>
              <a:pPr/>
              <a:t>11/06/2021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462E69B-9B3B-437C-9ADF-D56F423A0581}" type="datetimeFigureOut">
              <a:rPr lang="en-GB" smtClean="0"/>
              <a:pPr/>
              <a:t>11/06/2021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1502" y="274643"/>
            <a:ext cx="2743914"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759" y="274643"/>
            <a:ext cx="802849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462E69B-9B3B-437C-9ADF-D56F423A0581}" type="datetimeFigureOut">
              <a:rPr lang="en-GB" smtClean="0"/>
              <a:pPr/>
              <a:t>11/06/2021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utline/Open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367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3" y="2130429"/>
            <a:ext cx="10366375"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0" y="3886200"/>
            <a:ext cx="8537575"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4FA4263-B01D-4F49-B558-EEB448DAF4C2}" type="datetimeFigureOut">
              <a:rPr lang="en-GB" smtClean="0"/>
              <a:pPr/>
              <a:t>11/06/2021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4FA4263-B01D-4F49-B558-EEB448DAF4C2}" type="datetimeFigureOut">
              <a:rPr lang="en-GB" smtClean="0"/>
              <a:pPr/>
              <a:t>11/06/2021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5" y="4406904"/>
            <a:ext cx="10366375"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615" y="2906713"/>
            <a:ext cx="10366375"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4FA4263-B01D-4F49-B558-EEB448DAF4C2}" type="datetimeFigureOut">
              <a:rPr lang="en-GB" smtClean="0"/>
              <a:pPr/>
              <a:t>11/06/2021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4"/>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3788" y="1600204"/>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04FA4263-B01D-4F49-B558-EEB448DAF4C2}" type="datetimeFigureOut">
              <a:rPr lang="en-GB" smtClean="0"/>
              <a:pPr/>
              <a:t>11/06/2021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2" y="1535113"/>
            <a:ext cx="53879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2" y="2174875"/>
            <a:ext cx="53879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4425"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4425"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04FA4263-B01D-4F49-B558-EEB448DAF4C2}" type="datetimeFigureOut">
              <a:rPr lang="en-GB" smtClean="0"/>
              <a:pPr/>
              <a:t>11/06/2021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04FA4263-B01D-4F49-B558-EEB448DAF4C2}" type="datetimeFigureOut">
              <a:rPr lang="en-GB" smtClean="0"/>
              <a:pPr/>
              <a:t>11/06/2021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2" descr="C:\Users\Ours\Desktop\flash\c.u..jpg"/>
          <p:cNvPicPr>
            <a:picLocks noChangeAspect="1" noChangeArrowheads="1"/>
          </p:cNvPicPr>
          <p:nvPr userDrawn="1"/>
        </p:nvPicPr>
        <p:blipFill>
          <a:blip r:embed="rId2" cstate="print">
            <a:duotone>
              <a:prstClr val="black"/>
              <a:srgbClr val="800080">
                <a:alpha val="78824"/>
                <a:tint val="45000"/>
                <a:satMod val="400000"/>
              </a:srgbClr>
            </a:duotone>
          </a:blip>
          <a:srcRect t="-169" b="15477"/>
          <a:stretch>
            <a:fillRect/>
          </a:stretch>
        </p:blipFill>
        <p:spPr bwMode="auto">
          <a:xfrm>
            <a:off x="2" y="-54768"/>
            <a:ext cx="12281948" cy="6912768"/>
          </a:xfrm>
          <a:prstGeom prst="rect">
            <a:avLst/>
          </a:prstGeom>
          <a:noFill/>
        </p:spPr>
      </p:pic>
      <p:pic>
        <p:nvPicPr>
          <p:cNvPr id="8" name="Picture 2" descr="C:\Users\Ours\Desktop\my stuffs\1 NTFS_000\LostFiles2\INSPIRATION\PROJECTS\MIND PROJECTS\cu_logo.png"/>
          <p:cNvPicPr>
            <a:picLocks noChangeAspect="1" noChangeArrowheads="1"/>
          </p:cNvPicPr>
          <p:nvPr userDrawn="1"/>
        </p:nvPicPr>
        <p:blipFill>
          <a:blip r:embed="rId3" cstate="print"/>
          <a:srcRect/>
          <a:stretch>
            <a:fillRect/>
          </a:stretch>
        </p:blipFill>
        <p:spPr bwMode="auto">
          <a:xfrm>
            <a:off x="264941" y="548680"/>
            <a:ext cx="1216557" cy="1296144"/>
          </a:xfrm>
          <a:prstGeom prst="rect">
            <a:avLst/>
          </a:prstGeom>
          <a:noFill/>
        </p:spPr>
      </p:pic>
      <p:sp>
        <p:nvSpPr>
          <p:cNvPr id="10" name="Title 1"/>
          <p:cNvSpPr>
            <a:spLocks noGrp="1"/>
          </p:cNvSpPr>
          <p:nvPr userDrawn="1">
            <p:ph type="ctrTitle"/>
          </p:nvPr>
        </p:nvSpPr>
        <p:spPr>
          <a:xfrm>
            <a:off x="914638" y="2204865"/>
            <a:ext cx="10365899" cy="2520280"/>
          </a:xfrm>
          <a:solidFill>
            <a:srgbClr val="CC3399">
              <a:alpha val="83137"/>
            </a:srgbClr>
          </a:solidFill>
        </p:spPr>
        <p:txBody>
          <a:bodyPr>
            <a:normAutofit/>
          </a:bodyPr>
          <a:lstStyle/>
          <a:p>
            <a:endParaRPr lang="en-GB" sz="6600" b="1" dirty="0">
              <a:solidFill>
                <a:schemeClr val="bg1"/>
              </a:solidFill>
              <a:latin typeface="Rockwell" pitchFamily="18" charset="0"/>
            </a:endParaRPr>
          </a:p>
        </p:txBody>
      </p:sp>
      <p:sp>
        <p:nvSpPr>
          <p:cNvPr id="11" name="Subtitle 2"/>
          <p:cNvSpPr>
            <a:spLocks noGrp="1"/>
          </p:cNvSpPr>
          <p:nvPr userDrawn="1">
            <p:ph type="subTitle" idx="1"/>
          </p:nvPr>
        </p:nvSpPr>
        <p:spPr>
          <a:xfrm>
            <a:off x="1705101" y="4869160"/>
            <a:ext cx="8536623" cy="1752600"/>
          </a:xfrm>
          <a:solidFill>
            <a:srgbClr val="FFFFFF">
              <a:alpha val="63137"/>
            </a:srgbClr>
          </a:solidFill>
        </p:spPr>
        <p:txBody>
          <a:bodyPr>
            <a:normAutofit/>
          </a:bodyPr>
          <a:lstStyle>
            <a:lvl1pPr algn="ctr">
              <a:buNone/>
              <a:defRPr sz="4000">
                <a:ln>
                  <a:noFill/>
                </a:ln>
                <a:solidFill>
                  <a:srgbClr val="002060"/>
                </a:solidFill>
              </a:defRPr>
            </a:lvl1pPr>
          </a:lstStyle>
          <a:p>
            <a:endParaRPr lang="en-GB" dirty="0">
              <a:solidFill>
                <a:schemeClr val="bg1"/>
              </a:solidFill>
              <a:latin typeface="Rockwell" pitchFamily="18" charset="0"/>
            </a:endParaRPr>
          </a:p>
        </p:txBody>
      </p:sp>
      <p:sp>
        <p:nvSpPr>
          <p:cNvPr id="13" name="TextBox 12"/>
          <p:cNvSpPr txBox="1"/>
          <p:nvPr userDrawn="1"/>
        </p:nvSpPr>
        <p:spPr>
          <a:xfrm>
            <a:off x="1345059" y="1268760"/>
            <a:ext cx="3979650" cy="400110"/>
          </a:xfrm>
          <a:prstGeom prst="rect">
            <a:avLst/>
          </a:prstGeom>
          <a:noFill/>
        </p:spPr>
        <p:txBody>
          <a:bodyPr wrap="none" rtlCol="0">
            <a:spAutoFit/>
          </a:bodyPr>
          <a:lstStyle/>
          <a:p>
            <a:r>
              <a:rPr lang="en-US" sz="2000" dirty="0" smtClean="0">
                <a:solidFill>
                  <a:srgbClr val="662C5B"/>
                </a:solidFill>
              </a:rPr>
              <a:t>Raising a new Generation of Leaders</a:t>
            </a:r>
            <a:endParaRPr lang="en-GB" sz="2000" dirty="0">
              <a:solidFill>
                <a:srgbClr val="662C5B"/>
              </a:solidFill>
            </a:endParaRPr>
          </a:p>
        </p:txBody>
      </p:sp>
      <p:sp>
        <p:nvSpPr>
          <p:cNvPr id="14" name="TextBox 13"/>
          <p:cNvSpPr txBox="1"/>
          <p:nvPr userDrawn="1"/>
        </p:nvSpPr>
        <p:spPr>
          <a:xfrm>
            <a:off x="9003276" y="0"/>
            <a:ext cx="3230910" cy="369332"/>
          </a:xfrm>
          <a:prstGeom prst="rect">
            <a:avLst/>
          </a:prstGeom>
          <a:noFill/>
        </p:spPr>
        <p:txBody>
          <a:bodyPr wrap="none" rtlCol="0">
            <a:spAutoFit/>
          </a:bodyPr>
          <a:lstStyle/>
          <a:p>
            <a:r>
              <a:rPr lang="en-US" sz="1800" dirty="0" smtClean="0"/>
              <a:t>www.covenantuniversity.edu.ng</a:t>
            </a:r>
            <a:endParaRPr lang="en-GB" sz="1800" dirty="0"/>
          </a:p>
        </p:txBody>
      </p:sp>
      <p:pic>
        <p:nvPicPr>
          <p:cNvPr id="3074" name="Picture 2" descr="C:\Users\Ours\Desktop\Picture3.png"/>
          <p:cNvPicPr>
            <a:picLocks noChangeAspect="1" noChangeArrowheads="1"/>
          </p:cNvPicPr>
          <p:nvPr userDrawn="1"/>
        </p:nvPicPr>
        <p:blipFill>
          <a:blip r:embed="rId4" cstate="print"/>
          <a:srcRect/>
          <a:stretch>
            <a:fillRect/>
          </a:stretch>
        </p:blipFill>
        <p:spPr bwMode="auto">
          <a:xfrm>
            <a:off x="1129035" y="692700"/>
            <a:ext cx="5065714" cy="817563"/>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FA4263-B01D-4F49-B558-EEB448DAF4C2}" type="datetimeFigureOut">
              <a:rPr lang="en-GB" smtClean="0"/>
              <a:pPr/>
              <a:t>11/06/2021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612"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7263" y="273054"/>
            <a:ext cx="68183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2" y="1435103"/>
            <a:ext cx="401161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FA4263-B01D-4F49-B558-EEB448DAF4C2}" type="datetimeFigureOut">
              <a:rPr lang="en-GB" smtClean="0"/>
              <a:pPr/>
              <a:t>11/06/2021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776" y="4800600"/>
            <a:ext cx="7316788"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90776" y="612775"/>
            <a:ext cx="731678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90776" y="5367338"/>
            <a:ext cx="731678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FA4263-B01D-4F49-B558-EEB448DAF4C2}" type="datetimeFigureOut">
              <a:rPr lang="en-GB" smtClean="0"/>
              <a:pPr/>
              <a:t>11/06/2021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4FA4263-B01D-4F49-B558-EEB448DAF4C2}" type="datetimeFigureOut">
              <a:rPr lang="en-GB" smtClean="0"/>
              <a:pPr/>
              <a:t>11/06/2021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2375" y="274642"/>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2" y="274642"/>
            <a:ext cx="8080374"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4FA4263-B01D-4F49-B558-EEB448DAF4C2}" type="datetimeFigureOut">
              <a:rPr lang="en-GB" smtClean="0"/>
              <a:pPr/>
              <a:t>11/06/2021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963" y="153144"/>
            <a:ext cx="11714212" cy="1115616"/>
          </a:xfrm>
          <a:solidFill>
            <a:schemeClr val="bg1"/>
          </a:solidFill>
          <a:ln w="57150">
            <a:noFill/>
          </a:ln>
        </p:spPr>
        <p:txBody>
          <a:bodyPr>
            <a:normAutofit/>
          </a:bodyPr>
          <a:lstStyle>
            <a:lvl1pPr algn="l">
              <a:defRPr sz="5400" b="1">
                <a:solidFill>
                  <a:schemeClr val="tx1">
                    <a:lumMod val="95000"/>
                    <a:lumOff val="5000"/>
                  </a:schemeClr>
                </a:solidFill>
                <a:latin typeface="Rockwell Condensed" pitchFamily="18" charset="0"/>
                <a:cs typeface="Times New Roman" pitchFamily="18" charset="0"/>
              </a:defRPr>
            </a:lvl1pPr>
          </a:lstStyle>
          <a:p>
            <a:r>
              <a:rPr lang="en-US" dirty="0" smtClean="0"/>
              <a:t>Click to edit master title style</a:t>
            </a:r>
            <a:endParaRPr lang="en-GB" dirty="0"/>
          </a:p>
        </p:txBody>
      </p:sp>
      <p:sp>
        <p:nvSpPr>
          <p:cNvPr id="4" name="Date Placeholder 3"/>
          <p:cNvSpPr>
            <a:spLocks noGrp="1"/>
          </p:cNvSpPr>
          <p:nvPr>
            <p:ph type="dt" sz="half" idx="10"/>
          </p:nvPr>
        </p:nvSpPr>
        <p:spPr/>
        <p:txBody>
          <a:bodyPr/>
          <a:lstStyle/>
          <a:p>
            <a:fld id="{6462E69B-9B3B-437C-9ADF-D56F423A0581}" type="datetimeFigureOut">
              <a:rPr lang="en-GB" smtClean="0"/>
              <a:pPr/>
              <a:t>11/06/2021</a:t>
            </a:fld>
            <a:endParaRPr lang="en-GB"/>
          </a:p>
        </p:txBody>
      </p:sp>
      <p:sp>
        <p:nvSpPr>
          <p:cNvPr id="5" name="Footer Placeholder 4"/>
          <p:cNvSpPr>
            <a:spLocks noGrp="1"/>
          </p:cNvSpPr>
          <p:nvPr>
            <p:ph type="ftr" sz="quarter" idx="11"/>
          </p:nvPr>
        </p:nvSpPr>
        <p:spPr/>
        <p:txBody>
          <a:bodyPr/>
          <a:lstStyle/>
          <a:p>
            <a:endParaRPr lang="en-GB"/>
          </a:p>
        </p:txBody>
      </p:sp>
      <p:pic>
        <p:nvPicPr>
          <p:cNvPr id="7" name="Picture 2" descr="C:\Users\Ours\Desktop\flash\c.u..jpg"/>
          <p:cNvPicPr>
            <a:picLocks noChangeAspect="1" noChangeArrowheads="1"/>
          </p:cNvPicPr>
          <p:nvPr userDrawn="1"/>
        </p:nvPicPr>
        <p:blipFill>
          <a:blip r:embed="rId2" cstate="print">
            <a:duotone>
              <a:prstClr val="black"/>
              <a:srgbClr val="800080">
                <a:alpha val="78824"/>
                <a:tint val="45000"/>
                <a:satMod val="400000"/>
              </a:srgbClr>
            </a:duotone>
          </a:blip>
          <a:srcRect t="41294" b="49226"/>
          <a:stretch>
            <a:fillRect/>
          </a:stretch>
        </p:blipFill>
        <p:spPr bwMode="auto">
          <a:xfrm>
            <a:off x="2" y="6309320"/>
            <a:ext cx="12281948" cy="773752"/>
          </a:xfrm>
          <a:prstGeom prst="rect">
            <a:avLst/>
          </a:prstGeom>
          <a:noFill/>
        </p:spPr>
      </p:pic>
      <p:sp>
        <p:nvSpPr>
          <p:cNvPr id="8" name="Slide Number Placeholder 5"/>
          <p:cNvSpPr txBox="1">
            <a:spLocks/>
          </p:cNvSpPr>
          <p:nvPr userDrawn="1"/>
        </p:nvSpPr>
        <p:spPr>
          <a:xfrm>
            <a:off x="10778109" y="6336704"/>
            <a:ext cx="1045349" cy="548680"/>
          </a:xfrm>
          <a:prstGeom prst="rect">
            <a:avLst/>
          </a:prstGeom>
          <a:solidFill>
            <a:srgbClr val="F7F7F7">
              <a:alpha val="45098"/>
            </a:srgbClr>
          </a:solidFill>
        </p:spPr>
        <p:txBody>
          <a:bodyPr vert="horz" lIns="91440" tIns="45720" rIns="91440" bIns="45720" rtlCol="0" anchor="ctr"/>
          <a:lstStyle>
            <a:lvl1pPr>
              <a:defRPr sz="1400" b="1">
                <a:solidFill>
                  <a:schemeClr val="tx1">
                    <a:lumMod val="95000"/>
                    <a:lumOff val="5000"/>
                  </a:schemeClr>
                </a:solidFill>
                <a:latin typeface="Georgia"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FE708FE-ED12-4ACB-81C9-F40A112777FF}" type="slidenum">
              <a:rPr kumimoji="0" lang="en-GB" sz="2800" b="1" i="0" u="none" strike="noStrike" kern="1200" cap="none" spc="0" normalizeH="0" baseline="0" noProof="0" smtClean="0">
                <a:ln>
                  <a:noFill/>
                </a:ln>
                <a:solidFill>
                  <a:schemeClr val="bg1"/>
                </a:solidFill>
                <a:effectLst/>
                <a:uLnTx/>
                <a:uFillTx/>
                <a:latin typeface="Georgia"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2800" b="1" i="0" u="none" strike="noStrike" kern="1200" cap="none" spc="0" normalizeH="0" baseline="0" noProof="0" dirty="0">
              <a:ln>
                <a:noFill/>
              </a:ln>
              <a:solidFill>
                <a:schemeClr val="bg1"/>
              </a:solidFill>
              <a:effectLst/>
              <a:uLnTx/>
              <a:uFillTx/>
              <a:latin typeface="Georgia" pitchFamily="18" charset="0"/>
              <a:ea typeface="+mn-ea"/>
              <a:cs typeface="+mn-cs"/>
            </a:endParaRPr>
          </a:p>
        </p:txBody>
      </p:sp>
      <p:pic>
        <p:nvPicPr>
          <p:cNvPr id="10" name="Picture 2" descr="C:\Users\Ours\Desktop\my stuffs\1 NTFS_000\LostFiles2\INSPIRATION\PROJECTS\MIND PROJECTS\cu_logo.png"/>
          <p:cNvPicPr>
            <a:picLocks noChangeAspect="1" noChangeArrowheads="1"/>
          </p:cNvPicPr>
          <p:nvPr userDrawn="1"/>
        </p:nvPicPr>
        <p:blipFill>
          <a:blip r:embed="rId3" cstate="print"/>
          <a:srcRect/>
          <a:stretch>
            <a:fillRect/>
          </a:stretch>
        </p:blipFill>
        <p:spPr bwMode="auto">
          <a:xfrm>
            <a:off x="144016" y="6363534"/>
            <a:ext cx="624979" cy="665866"/>
          </a:xfrm>
          <a:prstGeom prst="rect">
            <a:avLst/>
          </a:prstGeom>
          <a:noFill/>
        </p:spPr>
      </p:pic>
      <p:sp>
        <p:nvSpPr>
          <p:cNvPr id="3" name="Content Placeholder 2"/>
          <p:cNvSpPr>
            <a:spLocks noGrp="1"/>
          </p:cNvSpPr>
          <p:nvPr>
            <p:ph idx="1"/>
          </p:nvPr>
        </p:nvSpPr>
        <p:spPr>
          <a:xfrm>
            <a:off x="239412" y="1412776"/>
            <a:ext cx="11716352" cy="4824536"/>
          </a:xfrm>
          <a:solidFill>
            <a:schemeClr val="bg1"/>
          </a:solidFill>
          <a:ln>
            <a:noFill/>
          </a:ln>
        </p:spPr>
        <p:txBody>
          <a:bodyPr>
            <a:normAutofit/>
          </a:bodyPr>
          <a:lstStyle>
            <a:lvl1pPr>
              <a:lnSpc>
                <a:spcPct val="100000"/>
              </a:lnSpc>
              <a:spcBef>
                <a:spcPts val="500"/>
              </a:spcBef>
              <a:spcAft>
                <a:spcPts val="500"/>
              </a:spcAft>
              <a:defRPr sz="4000">
                <a:latin typeface="Rockwell" pitchFamily="18" charset="0"/>
              </a:defRPr>
            </a:lvl1pPr>
            <a:lvl2pPr>
              <a:lnSpc>
                <a:spcPct val="100000"/>
              </a:lnSpc>
              <a:spcBef>
                <a:spcPts val="500"/>
              </a:spcBef>
              <a:spcAft>
                <a:spcPts val="500"/>
              </a:spcAft>
              <a:buFont typeface="Wingdings" pitchFamily="2" charset="2"/>
              <a:buChar char="§"/>
              <a:defRPr sz="3600">
                <a:solidFill>
                  <a:srgbClr val="7A0000"/>
                </a:solidFill>
                <a:latin typeface="Rockwell" pitchFamily="18" charset="0"/>
              </a:defRPr>
            </a:lvl2pPr>
            <a:lvl3pPr>
              <a:lnSpc>
                <a:spcPct val="100000"/>
              </a:lnSpc>
              <a:spcBef>
                <a:spcPts val="500"/>
              </a:spcBef>
              <a:spcAft>
                <a:spcPts val="500"/>
              </a:spcAft>
              <a:buFont typeface="Calibri" pitchFamily="34" charset="0"/>
              <a:buChar char="‒"/>
              <a:defRPr sz="3200">
                <a:solidFill>
                  <a:schemeClr val="accent4">
                    <a:lumMod val="50000"/>
                  </a:schemeClr>
                </a:solidFill>
                <a:latin typeface="Rockwell" pitchFamily="18" charset="0"/>
              </a:defRPr>
            </a:lvl3pPr>
            <a:lvl4pPr>
              <a:lnSpc>
                <a:spcPct val="100000"/>
              </a:lnSpc>
              <a:spcBef>
                <a:spcPts val="500"/>
              </a:spcBef>
              <a:spcAft>
                <a:spcPts val="500"/>
              </a:spcAft>
              <a:buFont typeface="Arial" pitchFamily="34" charset="0"/>
              <a:buChar char="•"/>
              <a:defRPr sz="2800">
                <a:latin typeface="Rockwell" pitchFamily="18" charset="0"/>
              </a:defRPr>
            </a:lvl4pPr>
            <a:lvl5pPr>
              <a:lnSpc>
                <a:spcPct val="100000"/>
              </a:lnSpc>
              <a:spcBef>
                <a:spcPts val="500"/>
              </a:spcBef>
              <a:spcAft>
                <a:spcPts val="500"/>
              </a:spcAft>
              <a:defRPr sz="2800">
                <a:latin typeface="Rockwell"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026" name="Picture 2" descr="C:\Users\Ours\Desktop\Picture1.png"/>
          <p:cNvPicPr>
            <a:picLocks noChangeAspect="1" noChangeArrowheads="1"/>
          </p:cNvPicPr>
          <p:nvPr userDrawn="1"/>
        </p:nvPicPr>
        <p:blipFill>
          <a:blip r:embed="rId4" cstate="print"/>
          <a:srcRect/>
          <a:stretch>
            <a:fillRect/>
          </a:stretch>
        </p:blipFill>
        <p:spPr bwMode="auto">
          <a:xfrm>
            <a:off x="552972" y="6317328"/>
            <a:ext cx="5976665" cy="640064"/>
          </a:xfrm>
          <a:prstGeom prst="rect">
            <a:avLst/>
          </a:prstGeom>
          <a:noFill/>
        </p:spPr>
      </p:pic>
      <p:sp>
        <p:nvSpPr>
          <p:cNvPr id="13" name="TextBox 12"/>
          <p:cNvSpPr txBox="1"/>
          <p:nvPr userDrawn="1"/>
        </p:nvSpPr>
        <p:spPr>
          <a:xfrm>
            <a:off x="724026" y="6707435"/>
            <a:ext cx="2215495" cy="276999"/>
          </a:xfrm>
          <a:prstGeom prst="rect">
            <a:avLst/>
          </a:prstGeom>
          <a:noFill/>
        </p:spPr>
        <p:txBody>
          <a:bodyPr wrap="none" rtlCol="0">
            <a:spAutoFit/>
          </a:bodyPr>
          <a:lstStyle/>
          <a:p>
            <a:r>
              <a:rPr lang="en-US" sz="1200" dirty="0" smtClean="0"/>
              <a:t>www.covenantuniversity.edu.ng</a:t>
            </a:r>
            <a:endParaRPr lang="en-GB" sz="1200" dirty="0"/>
          </a:p>
        </p:txBody>
      </p:sp>
      <p:cxnSp>
        <p:nvCxnSpPr>
          <p:cNvPr id="19" name="Straight Connector 18"/>
          <p:cNvCxnSpPr/>
          <p:nvPr userDrawn="1"/>
        </p:nvCxnSpPr>
        <p:spPr>
          <a:xfrm flipV="1">
            <a:off x="8689876" y="1340768"/>
            <a:ext cx="1800001" cy="0"/>
          </a:xfrm>
          <a:prstGeom prst="line">
            <a:avLst/>
          </a:prstGeom>
          <a:ln w="28575">
            <a:solidFill>
              <a:srgbClr val="662C5B"/>
            </a:solidFill>
          </a:ln>
        </p:spPr>
        <p:style>
          <a:lnRef idx="1">
            <a:schemeClr val="dk1"/>
          </a:lnRef>
          <a:fillRef idx="0">
            <a:schemeClr val="dk1"/>
          </a:fillRef>
          <a:effectRef idx="0">
            <a:schemeClr val="dk1"/>
          </a:effectRef>
          <a:fontRef idx="minor">
            <a:schemeClr val="tx1"/>
          </a:fontRef>
        </p:style>
      </p:cxnSp>
      <p:cxnSp>
        <p:nvCxnSpPr>
          <p:cNvPr id="21" name="Straight Connector 20"/>
          <p:cNvCxnSpPr/>
          <p:nvPr userDrawn="1"/>
        </p:nvCxnSpPr>
        <p:spPr>
          <a:xfrm flipV="1">
            <a:off x="10526061" y="1340768"/>
            <a:ext cx="71999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22" name="Straight Connector 21"/>
          <p:cNvCxnSpPr/>
          <p:nvPr userDrawn="1"/>
        </p:nvCxnSpPr>
        <p:spPr>
          <a:xfrm flipV="1">
            <a:off x="11282245" y="1340768"/>
            <a:ext cx="719999"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336" y="4406905"/>
            <a:ext cx="10365899"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336"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62E69B-9B3B-437C-9ADF-D56F423A0581}" type="datetimeFigureOut">
              <a:rPr lang="en-GB" smtClean="0"/>
              <a:pPr/>
              <a:t>11/06/2021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759" y="1600205"/>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9214" y="1600205"/>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6462E69B-9B3B-437C-9ADF-D56F423A0581}" type="datetimeFigureOut">
              <a:rPr lang="en-GB" smtClean="0"/>
              <a:pPr/>
              <a:t>11/06/2021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4983"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4983"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6462E69B-9B3B-437C-9ADF-D56F423A0581}" type="datetimeFigureOut">
              <a:rPr lang="en-GB" smtClean="0"/>
              <a:pPr/>
              <a:t>11/06/2021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6462E69B-9B3B-437C-9ADF-D56F423A0581}" type="datetimeFigureOut">
              <a:rPr lang="en-GB" smtClean="0"/>
              <a:pPr/>
              <a:t>11/06/2021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62E69B-9B3B-437C-9ADF-D56F423A0581}" type="datetimeFigureOut">
              <a:rPr lang="en-GB" smtClean="0"/>
              <a:pPr/>
              <a:t>11/06/2021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762" y="273050"/>
            <a:ext cx="4012129"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7974" y="273055"/>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762" y="1435103"/>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62E69B-9B3B-437C-9ADF-D56F423A0581}" type="datetimeFigureOut">
              <a:rPr lang="en-GB" smtClean="0"/>
              <a:pPr/>
              <a:t>11/06/2021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609759" y="1600205"/>
            <a:ext cx="10975658"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609760" y="6356355"/>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62E69B-9B3B-437C-9ADF-D56F423A0581}" type="datetimeFigureOut">
              <a:rPr lang="en-GB" smtClean="0"/>
              <a:pPr/>
              <a:t>11/06/2021</a:t>
            </a:fld>
            <a:endParaRPr lang="en-GB"/>
          </a:p>
        </p:txBody>
      </p:sp>
      <p:sp>
        <p:nvSpPr>
          <p:cNvPr id="5" name="Footer Placeholder 4"/>
          <p:cNvSpPr>
            <a:spLocks noGrp="1"/>
          </p:cNvSpPr>
          <p:nvPr>
            <p:ph type="ftr" sz="quarter" idx="3"/>
          </p:nvPr>
        </p:nvSpPr>
        <p:spPr>
          <a:xfrm>
            <a:off x="4166685" y="6356355"/>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39875" y="6356355"/>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DFEC63-AC9E-491C-B008-E83D881192CD}"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72"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73" r:id="rId13"/>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5975"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609600" y="1600204"/>
            <a:ext cx="10975975"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609602" y="6356354"/>
            <a:ext cx="284638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FA4263-B01D-4F49-B558-EEB448DAF4C2}" type="datetimeFigureOut">
              <a:rPr lang="en-GB" smtClean="0"/>
              <a:pPr/>
              <a:t>11/06/2021</a:t>
            </a:fld>
            <a:endParaRPr lang="en-GB"/>
          </a:p>
        </p:txBody>
      </p:sp>
      <p:sp>
        <p:nvSpPr>
          <p:cNvPr id="5" name="Footer Placeholder 4"/>
          <p:cNvSpPr>
            <a:spLocks noGrp="1"/>
          </p:cNvSpPr>
          <p:nvPr>
            <p:ph type="ftr" sz="quarter" idx="3"/>
          </p:nvPr>
        </p:nvSpPr>
        <p:spPr>
          <a:xfrm>
            <a:off x="4167188" y="6356354"/>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39189" y="6356354"/>
            <a:ext cx="28463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BBD965-F460-422A-A842-9BE9972FC43E}"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06387" y="1371600"/>
            <a:ext cx="11888788" cy="3124200"/>
          </a:xfrm>
        </p:spPr>
        <p:txBody>
          <a:bodyPr/>
          <a:lstStyle/>
          <a:p>
            <a:r>
              <a:rPr lang="en-US" sz="6600" b="1" dirty="0" smtClean="0">
                <a:latin typeface="Times New Roman" pitchFamily="18" charset="0"/>
                <a:ea typeface="ＭＳ Ｐゴシック" pitchFamily="34" charset="-128"/>
                <a:cs typeface="Times New Roman" pitchFamily="18" charset="0"/>
              </a:rPr>
              <a:t/>
            </a:r>
            <a:br>
              <a:rPr lang="en-US" sz="6600" b="1" dirty="0" smtClean="0">
                <a:latin typeface="Times New Roman" pitchFamily="18" charset="0"/>
                <a:ea typeface="ＭＳ Ｐゴシック" pitchFamily="34" charset="-128"/>
                <a:cs typeface="Times New Roman" pitchFamily="18" charset="0"/>
              </a:rPr>
            </a:br>
            <a:r>
              <a:rPr lang="en-US" sz="6600" b="1" dirty="0" smtClean="0">
                <a:latin typeface="Times New Roman" pitchFamily="18" charset="0"/>
                <a:ea typeface="ＭＳ Ｐゴシック" pitchFamily="34" charset="-128"/>
                <a:cs typeface="Times New Roman" pitchFamily="18" charset="0"/>
              </a:rPr>
              <a:t/>
            </a:r>
            <a:br>
              <a:rPr lang="en-US" sz="6600" b="1" dirty="0" smtClean="0">
                <a:latin typeface="Times New Roman" pitchFamily="18" charset="0"/>
                <a:ea typeface="ＭＳ Ｐゴシック" pitchFamily="34" charset="-128"/>
                <a:cs typeface="Times New Roman" pitchFamily="18" charset="0"/>
              </a:rPr>
            </a:br>
            <a:r>
              <a:rPr lang="en-US" sz="4800" i="1" dirty="0" smtClean="0">
                <a:latin typeface="Times New Roman" pitchFamily="18" charset="0"/>
                <a:ea typeface="ＭＳ Ｐゴシック" pitchFamily="34" charset="-128"/>
                <a:cs typeface="Times New Roman" pitchFamily="18" charset="0"/>
              </a:rPr>
              <a:t/>
            </a:r>
            <a:br>
              <a:rPr lang="en-US" sz="4800" i="1" dirty="0" smtClean="0">
                <a:latin typeface="Times New Roman" pitchFamily="18" charset="0"/>
                <a:ea typeface="ＭＳ Ｐゴシック" pitchFamily="34" charset="-128"/>
                <a:cs typeface="Times New Roman" pitchFamily="18" charset="0"/>
              </a:rPr>
            </a:br>
            <a:r>
              <a:rPr lang="en-US" sz="4800" dirty="0" smtClean="0">
                <a:latin typeface="Times New Roman" pitchFamily="18" charset="0"/>
                <a:ea typeface="ＭＳ Ｐゴシック" pitchFamily="34" charset="-128"/>
                <a:cs typeface="Times New Roman" pitchFamily="18" charset="0"/>
              </a:rPr>
              <a:t/>
            </a:r>
            <a:br>
              <a:rPr lang="en-US" sz="4800" dirty="0" smtClean="0">
                <a:latin typeface="Times New Roman" pitchFamily="18" charset="0"/>
                <a:ea typeface="ＭＳ Ｐゴシック" pitchFamily="34" charset="-128"/>
                <a:cs typeface="Times New Roman" pitchFamily="18" charset="0"/>
              </a:rPr>
            </a:br>
            <a:endParaRPr lang="en-US" sz="4800" dirty="0"/>
          </a:p>
        </p:txBody>
      </p:sp>
      <p:sp>
        <p:nvSpPr>
          <p:cNvPr id="7" name="Subtitle 6"/>
          <p:cNvSpPr>
            <a:spLocks noGrp="1"/>
          </p:cNvSpPr>
          <p:nvPr>
            <p:ph type="subTitle" idx="1"/>
          </p:nvPr>
        </p:nvSpPr>
        <p:spPr>
          <a:xfrm>
            <a:off x="1296987" y="4495800"/>
            <a:ext cx="9372600" cy="1828800"/>
          </a:xfrm>
        </p:spPr>
        <p:txBody>
          <a:bodyPr>
            <a:noAutofit/>
          </a:bodyPr>
          <a:lstStyle/>
          <a:p>
            <a:r>
              <a:rPr lang="en-US" sz="4800" dirty="0" smtClean="0">
                <a:solidFill>
                  <a:srgbClr val="002060"/>
                </a:solidFill>
                <a:latin typeface="Garamond" pitchFamily="18" charset="0"/>
              </a:rPr>
              <a:t>PET328</a:t>
            </a:r>
          </a:p>
          <a:p>
            <a:r>
              <a:rPr lang="en-US" sz="3200" dirty="0" smtClean="0">
                <a:solidFill>
                  <a:srgbClr val="002060"/>
                </a:solidFill>
                <a:latin typeface="Garamond" pitchFamily="18" charset="0"/>
              </a:rPr>
              <a:t>COMPUTER APPLICATIONS IN PETROLEUM ENGINEERING</a:t>
            </a:r>
            <a:endParaRPr lang="en-US" sz="32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4951412" cy="2954655"/>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Launching Python 3</a:t>
            </a:r>
          </a:p>
          <a:p>
            <a:pPr>
              <a:lnSpc>
                <a:spcPct val="150000"/>
              </a:lnSpc>
              <a:buSzPct val="100000"/>
            </a:pPr>
            <a:r>
              <a:rPr lang="en-US" sz="2400" dirty="0" smtClean="0">
                <a:solidFill>
                  <a:srgbClr val="003399"/>
                </a:solidFill>
                <a:latin typeface="Garamond" pitchFamily="18" charset="0"/>
              </a:rPr>
              <a:t>Simply type Python into the Start Menu search box and click the Python program.</a:t>
            </a:r>
          </a:p>
        </p:txBody>
      </p:sp>
      <p:pic>
        <p:nvPicPr>
          <p:cNvPr id="7" name="Picture 6"/>
          <p:cNvPicPr/>
          <p:nvPr/>
        </p:nvPicPr>
        <p:blipFill>
          <a:blip r:embed="rId3"/>
          <a:stretch>
            <a:fillRect/>
          </a:stretch>
        </p:blipFill>
        <p:spPr>
          <a:xfrm>
            <a:off x="4954587" y="1600200"/>
            <a:ext cx="6705600" cy="4191000"/>
          </a:xfrm>
          <a:prstGeom prst="rect">
            <a:avLst/>
          </a:prstGeom>
        </p:spPr>
      </p:pic>
    </p:spTree>
    <p:extLst>
      <p:ext uri="{BB962C8B-B14F-4D97-AF65-F5344CB8AC3E}">
        <p14:creationId xmlns:p14="http://schemas.microsoft.com/office/powerpoint/2010/main" val="34341178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4951412" cy="2954655"/>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Launching Python 3</a:t>
            </a:r>
          </a:p>
          <a:p>
            <a:pPr>
              <a:lnSpc>
                <a:spcPct val="150000"/>
              </a:lnSpc>
              <a:buSzPct val="100000"/>
            </a:pPr>
            <a:r>
              <a:rPr lang="en-US" sz="2400" dirty="0" smtClean="0">
                <a:solidFill>
                  <a:srgbClr val="003399"/>
                </a:solidFill>
                <a:latin typeface="Garamond" pitchFamily="18" charset="0"/>
              </a:rPr>
              <a:t>Simply type Python into the Start Menu search box and click the Python program.</a:t>
            </a:r>
          </a:p>
        </p:txBody>
      </p:sp>
      <p:pic>
        <p:nvPicPr>
          <p:cNvPr id="7" name="Picture 6"/>
          <p:cNvPicPr/>
          <p:nvPr/>
        </p:nvPicPr>
        <p:blipFill>
          <a:blip r:embed="rId3"/>
          <a:stretch>
            <a:fillRect/>
          </a:stretch>
        </p:blipFill>
        <p:spPr>
          <a:xfrm>
            <a:off x="4954587" y="1600200"/>
            <a:ext cx="6705600" cy="4191000"/>
          </a:xfrm>
          <a:prstGeom prst="rect">
            <a:avLst/>
          </a:prstGeom>
        </p:spPr>
      </p:pic>
    </p:spTree>
    <p:extLst>
      <p:ext uri="{BB962C8B-B14F-4D97-AF65-F5344CB8AC3E}">
        <p14:creationId xmlns:p14="http://schemas.microsoft.com/office/powerpoint/2010/main" val="10374658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4951412" cy="1292662"/>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Launching Python 3</a:t>
            </a:r>
          </a:p>
        </p:txBody>
      </p:sp>
      <p:pic>
        <p:nvPicPr>
          <p:cNvPr id="5122" name="Picture 2" descr="F:\Capture\Capture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987" y="2514600"/>
            <a:ext cx="9344025"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5219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5942012" cy="4616648"/>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Python IDLE</a:t>
            </a:r>
          </a:p>
          <a:p>
            <a:pPr>
              <a:lnSpc>
                <a:spcPct val="150000"/>
              </a:lnSpc>
              <a:buSzPct val="100000"/>
            </a:pPr>
            <a:r>
              <a:rPr lang="en-US" sz="2400" dirty="0" smtClean="0">
                <a:solidFill>
                  <a:srgbClr val="003399"/>
                </a:solidFill>
                <a:latin typeface="Garamond" pitchFamily="18" charset="0"/>
              </a:rPr>
              <a:t>Now, the Python DOS-like environment seems boring. Good enough, we will typically not be working on that platform; rather we will interact with Python from a platform known as Interactive Development and Learning Environment (IDLE) </a:t>
            </a:r>
          </a:p>
        </p:txBody>
      </p:sp>
    </p:spTree>
    <p:extLst>
      <p:ext uri="{BB962C8B-B14F-4D97-AF65-F5344CB8AC3E}">
        <p14:creationId xmlns:p14="http://schemas.microsoft.com/office/powerpoint/2010/main" val="31496789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4341812" cy="3508653"/>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Python IDLE</a:t>
            </a:r>
          </a:p>
          <a:p>
            <a:pPr>
              <a:lnSpc>
                <a:spcPct val="150000"/>
              </a:lnSpc>
              <a:buSzPct val="100000"/>
            </a:pPr>
            <a:r>
              <a:rPr lang="en-US" sz="2400" dirty="0" smtClean="0">
                <a:solidFill>
                  <a:srgbClr val="003399"/>
                </a:solidFill>
                <a:latin typeface="Garamond" pitchFamily="18" charset="0"/>
              </a:rPr>
              <a:t>To launch IDLE, simply type IDLE into the Start Menu search box and click on the IDLE program.</a:t>
            </a:r>
          </a:p>
        </p:txBody>
      </p:sp>
      <p:pic>
        <p:nvPicPr>
          <p:cNvPr id="7" name="Picture 6"/>
          <p:cNvPicPr/>
          <p:nvPr/>
        </p:nvPicPr>
        <p:blipFill>
          <a:blip r:embed="rId3"/>
          <a:stretch>
            <a:fillRect/>
          </a:stretch>
        </p:blipFill>
        <p:spPr>
          <a:xfrm>
            <a:off x="4344987" y="1066800"/>
            <a:ext cx="7467600" cy="4876800"/>
          </a:xfrm>
          <a:prstGeom prst="rect">
            <a:avLst/>
          </a:prstGeom>
        </p:spPr>
      </p:pic>
    </p:spTree>
    <p:extLst>
      <p:ext uri="{BB962C8B-B14F-4D97-AF65-F5344CB8AC3E}">
        <p14:creationId xmlns:p14="http://schemas.microsoft.com/office/powerpoint/2010/main" val="258329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4341812" cy="1292662"/>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Python IDLE</a:t>
            </a:r>
          </a:p>
        </p:txBody>
      </p:sp>
      <p:pic>
        <p:nvPicPr>
          <p:cNvPr id="6146" name="Picture 2" descr="F:\Capture\Capture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87" y="2352675"/>
            <a:ext cx="9086519"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089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5637212" cy="4062651"/>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Python IDLE</a:t>
            </a:r>
          </a:p>
          <a:p>
            <a:pPr>
              <a:lnSpc>
                <a:spcPct val="150000"/>
              </a:lnSpc>
              <a:buSzPct val="100000"/>
            </a:pPr>
            <a:r>
              <a:rPr lang="en-US" sz="2400" dirty="0" smtClean="0">
                <a:solidFill>
                  <a:srgbClr val="003399"/>
                </a:solidFill>
                <a:latin typeface="Garamond" pitchFamily="18" charset="0"/>
              </a:rPr>
              <a:t>There are two ways by which you could communicate with Python from the IDLE environment:</a:t>
            </a:r>
          </a:p>
          <a:p>
            <a:pPr marL="342900" indent="-342900">
              <a:lnSpc>
                <a:spcPct val="150000"/>
              </a:lnSpc>
              <a:buSzPct val="100000"/>
              <a:buBlip>
                <a:blip r:embed="rId2"/>
              </a:buBlip>
            </a:pPr>
            <a:r>
              <a:rPr lang="en-US" sz="2400" dirty="0" smtClean="0">
                <a:solidFill>
                  <a:srgbClr val="003399"/>
                </a:solidFill>
                <a:latin typeface="Garamond" pitchFamily="18" charset="0"/>
              </a:rPr>
              <a:t>Interactive</a:t>
            </a:r>
          </a:p>
          <a:p>
            <a:pPr marL="342900" indent="-342900">
              <a:lnSpc>
                <a:spcPct val="150000"/>
              </a:lnSpc>
              <a:buSzPct val="100000"/>
              <a:buBlip>
                <a:blip r:embed="rId2"/>
              </a:buBlip>
            </a:pPr>
            <a:r>
              <a:rPr lang="en-US" sz="2400" dirty="0" smtClean="0">
                <a:solidFill>
                  <a:srgbClr val="003399"/>
                </a:solidFill>
                <a:latin typeface="Garamond" pitchFamily="18" charset="0"/>
              </a:rPr>
              <a:t>From a file (script)</a:t>
            </a:r>
          </a:p>
        </p:txBody>
      </p:sp>
    </p:spTree>
    <p:extLst>
      <p:ext uri="{BB962C8B-B14F-4D97-AF65-F5344CB8AC3E}">
        <p14:creationId xmlns:p14="http://schemas.microsoft.com/office/powerpoint/2010/main" val="32928475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5637212" cy="4616648"/>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Communicating with Python interactively</a:t>
            </a:r>
          </a:p>
          <a:p>
            <a:pPr>
              <a:lnSpc>
                <a:spcPct val="150000"/>
              </a:lnSpc>
              <a:buSzPct val="100000"/>
            </a:pPr>
            <a:r>
              <a:rPr lang="en-US" sz="2400" dirty="0" smtClean="0">
                <a:solidFill>
                  <a:srgbClr val="003399"/>
                </a:solidFill>
                <a:latin typeface="Garamond" pitchFamily="18" charset="0"/>
              </a:rPr>
              <a:t>In this case, you type in Python command (one at a time) into the console. Each command get executed once the ‘Enter’ key is pressed. Depending on the command, results may be displayed on the console once the command is executed.</a:t>
            </a:r>
          </a:p>
        </p:txBody>
      </p:sp>
      <p:pic>
        <p:nvPicPr>
          <p:cNvPr id="7170" name="Picture 2" descr="F:\Capture\Capture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387" y="1093886"/>
            <a:ext cx="59721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1850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5637212" cy="4616648"/>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Communicating with Python interactively</a:t>
            </a:r>
          </a:p>
          <a:p>
            <a:pPr>
              <a:lnSpc>
                <a:spcPct val="150000"/>
              </a:lnSpc>
              <a:buSzPct val="100000"/>
            </a:pPr>
            <a:r>
              <a:rPr lang="en-US" sz="2400" dirty="0" smtClean="0">
                <a:solidFill>
                  <a:srgbClr val="003399"/>
                </a:solidFill>
                <a:latin typeface="Garamond" pitchFamily="18" charset="0"/>
              </a:rPr>
              <a:t>In this case, you type in Python command (one at a time) into the console. Each command get executed once the ‘Enter’ key is pressed. Depending on the command, results may be displayed on the console once the command is executed.</a:t>
            </a:r>
          </a:p>
        </p:txBody>
      </p:sp>
      <p:pic>
        <p:nvPicPr>
          <p:cNvPr id="7170" name="Picture 2" descr="F:\Capture\Capture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387" y="1093886"/>
            <a:ext cx="59721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5163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5637212" cy="4616648"/>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Communicating with Python from a file</a:t>
            </a:r>
          </a:p>
          <a:p>
            <a:pPr>
              <a:lnSpc>
                <a:spcPct val="150000"/>
              </a:lnSpc>
              <a:buSzPct val="100000"/>
            </a:pPr>
            <a:r>
              <a:rPr lang="en-US" sz="2400" dirty="0" smtClean="0">
                <a:solidFill>
                  <a:srgbClr val="003399"/>
                </a:solidFill>
                <a:latin typeface="Garamond" pitchFamily="18" charset="0"/>
              </a:rPr>
              <a:t>In this case, you type in Python commands (all at a time) into a text file editor (code editor). The commands don’t get executed as they are being typed. Rather, they get executed (sequentially) when submitted as a whole to the Python interpreter.</a:t>
            </a:r>
          </a:p>
        </p:txBody>
      </p:sp>
    </p:spTree>
    <p:extLst>
      <p:ext uri="{BB962C8B-B14F-4D97-AF65-F5344CB8AC3E}">
        <p14:creationId xmlns:p14="http://schemas.microsoft.com/office/powerpoint/2010/main" val="27876024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9588" y="4602540"/>
            <a:ext cx="6096000" cy="1569660"/>
          </a:xfrm>
          <a:prstGeom prst="rect">
            <a:avLst/>
          </a:prstGeom>
        </p:spPr>
        <p:txBody>
          <a:bodyPr>
            <a:spAutoFit/>
          </a:bodyPr>
          <a:lstStyle/>
          <a:p>
            <a:pPr lvl="0" algn="ctr">
              <a:spcBef>
                <a:spcPct val="0"/>
              </a:spcBef>
              <a:defRPr/>
            </a:pPr>
            <a:r>
              <a:rPr lang="en-US" sz="3600" dirty="0">
                <a:solidFill>
                  <a:srgbClr val="002060"/>
                </a:solidFill>
                <a:latin typeface="Monotype Corsiva" pitchFamily="66" charset="0"/>
              </a:rPr>
              <a:t>Olatunde O. </a:t>
            </a:r>
            <a:r>
              <a:rPr lang="en-US" sz="3600" dirty="0" smtClean="0">
                <a:solidFill>
                  <a:srgbClr val="002060"/>
                </a:solidFill>
                <a:latin typeface="Monotype Corsiva" pitchFamily="66" charset="0"/>
              </a:rPr>
              <a:t>Mosobalaje (PhD)</a:t>
            </a:r>
            <a:endParaRPr lang="en-US" sz="3600" dirty="0">
              <a:solidFill>
                <a:srgbClr val="002060"/>
              </a:solidFill>
              <a:latin typeface="Monotype Corsiva" pitchFamily="66" charset="0"/>
            </a:endParaRPr>
          </a:p>
          <a:p>
            <a:pPr lvl="0" algn="ctr">
              <a:spcBef>
                <a:spcPct val="0"/>
              </a:spcBef>
              <a:defRPr/>
            </a:pPr>
            <a:r>
              <a:rPr lang="en-US" sz="2000" dirty="0">
                <a:solidFill>
                  <a:srgbClr val="002060"/>
                </a:solidFill>
                <a:latin typeface="Garamond" pitchFamily="18" charset="0"/>
              </a:rPr>
              <a:t>Department of Petroleum Engineering,</a:t>
            </a:r>
          </a:p>
          <a:p>
            <a:pPr lvl="0" algn="ctr">
              <a:spcBef>
                <a:spcPct val="0"/>
              </a:spcBef>
              <a:defRPr/>
            </a:pPr>
            <a:r>
              <a:rPr lang="en-US" sz="2000" dirty="0">
                <a:solidFill>
                  <a:srgbClr val="002060"/>
                </a:solidFill>
                <a:latin typeface="Garamond" pitchFamily="18" charset="0"/>
              </a:rPr>
              <a:t>Covenant University, Ota</a:t>
            </a:r>
          </a:p>
          <a:p>
            <a:pPr lvl="0" algn="ctr">
              <a:spcBef>
                <a:spcPct val="0"/>
              </a:spcBef>
              <a:defRPr/>
            </a:pPr>
            <a:r>
              <a:rPr lang="en-US" sz="2000" dirty="0">
                <a:solidFill>
                  <a:srgbClr val="002060"/>
                </a:solidFill>
                <a:latin typeface="Garamond" pitchFamily="18" charset="0"/>
              </a:rPr>
              <a:t>Nigeria </a:t>
            </a:r>
            <a:endParaRPr lang="en-US" sz="2000" dirty="0"/>
          </a:p>
        </p:txBody>
      </p:sp>
      <p:sp>
        <p:nvSpPr>
          <p:cNvPr id="6" name="Title 1"/>
          <p:cNvSpPr txBox="1">
            <a:spLocks/>
          </p:cNvSpPr>
          <p:nvPr/>
        </p:nvSpPr>
        <p:spPr>
          <a:xfrm>
            <a:off x="460376" y="76200"/>
            <a:ext cx="10971212" cy="1066800"/>
          </a:xfrm>
          <a:prstGeom prst="rect">
            <a:avLst/>
          </a:prstGeom>
          <a:solidFill>
            <a:schemeClr val="bg1"/>
          </a:solidFill>
          <a:ln w="57150">
            <a:noFill/>
          </a:ln>
        </p:spPr>
        <p:txBody>
          <a:bodyPr vert="horz" lIns="91440" tIns="45720" rIns="91440" bIns="45720" rtlCol="0" anchor="ctr">
            <a:normAutofit fontScale="85000" lnSpcReduction="10000"/>
          </a:bodyPr>
          <a:lstStyle>
            <a:lvl1pPr algn="l" defTabSz="914400" rtl="0" eaLnBrk="1" latinLnBrk="0" hangingPunct="1">
              <a:spcBef>
                <a:spcPct val="0"/>
              </a:spcBef>
              <a:buNone/>
              <a:defRPr sz="5400" b="1" kern="1200">
                <a:solidFill>
                  <a:schemeClr val="tx1">
                    <a:lumMod val="95000"/>
                    <a:lumOff val="5000"/>
                  </a:schemeClr>
                </a:solidFill>
                <a:latin typeface="Rockwell Condensed" pitchFamily="18" charset="0"/>
                <a:ea typeface="+mj-ea"/>
                <a:cs typeface="Times New Roman" pitchFamily="18" charset="0"/>
              </a:defRPr>
            </a:lvl1pPr>
          </a:lstStyle>
          <a:p>
            <a:pPr algn="ctr"/>
            <a:r>
              <a:rPr lang="en-US" sz="3200" b="0" dirty="0" smtClean="0">
                <a:solidFill>
                  <a:srgbClr val="002060"/>
                </a:solidFill>
                <a:latin typeface="Garamond" pitchFamily="18" charset="0"/>
              </a:rPr>
              <a:t>PET328: COMPUTER APPLICATIONS IN PETROLEUM ENGINEERING</a:t>
            </a:r>
          </a:p>
          <a:p>
            <a:pPr algn="ctr"/>
            <a:r>
              <a:rPr lang="en-US" sz="3200" b="0" dirty="0" smtClean="0">
                <a:solidFill>
                  <a:srgbClr val="C00000"/>
                </a:solidFill>
                <a:latin typeface="Garamond" pitchFamily="18" charset="0"/>
              </a:rPr>
              <a:t>(With Python Programming)</a:t>
            </a:r>
            <a:endParaRPr lang="en-US" sz="3200" b="0" dirty="0">
              <a:solidFill>
                <a:srgbClr val="C00000"/>
              </a:solidFill>
            </a:endParaRPr>
          </a:p>
        </p:txBody>
      </p:sp>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524000"/>
            <a:ext cx="5369442"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512" y="1524000"/>
            <a:ext cx="56292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3412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5637212" cy="4062651"/>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Communicating with Python from a file</a:t>
            </a:r>
          </a:p>
          <a:p>
            <a:pPr>
              <a:lnSpc>
                <a:spcPct val="150000"/>
              </a:lnSpc>
              <a:buSzPct val="100000"/>
            </a:pPr>
            <a:r>
              <a:rPr lang="en-US" sz="2400" dirty="0" smtClean="0">
                <a:solidFill>
                  <a:srgbClr val="003399"/>
                </a:solidFill>
                <a:latin typeface="Garamond" pitchFamily="18" charset="0"/>
              </a:rPr>
              <a:t>Any text editor program could be used for this purpose, as long as the file is saved as a .</a:t>
            </a:r>
            <a:r>
              <a:rPr lang="en-US" sz="2400" dirty="0" err="1" smtClean="0">
                <a:solidFill>
                  <a:srgbClr val="003399"/>
                </a:solidFill>
                <a:latin typeface="Garamond" pitchFamily="18" charset="0"/>
              </a:rPr>
              <a:t>py</a:t>
            </a:r>
            <a:r>
              <a:rPr lang="en-US" sz="2400" dirty="0" smtClean="0">
                <a:solidFill>
                  <a:srgbClr val="003399"/>
                </a:solidFill>
                <a:latin typeface="Garamond" pitchFamily="18" charset="0"/>
              </a:rPr>
              <a:t> file.</a:t>
            </a:r>
          </a:p>
          <a:p>
            <a:pPr>
              <a:lnSpc>
                <a:spcPct val="150000"/>
              </a:lnSpc>
              <a:buSzPct val="100000"/>
            </a:pPr>
            <a:r>
              <a:rPr lang="en-US" sz="2400" dirty="0" smtClean="0">
                <a:solidFill>
                  <a:srgbClr val="003399"/>
                </a:solidFill>
                <a:latin typeface="Garamond" pitchFamily="18" charset="0"/>
              </a:rPr>
              <a:t>Good, Python has an in-built text editor for this purpose.</a:t>
            </a:r>
          </a:p>
        </p:txBody>
      </p:sp>
    </p:spTree>
    <p:extLst>
      <p:ext uri="{BB962C8B-B14F-4D97-AF65-F5344CB8AC3E}">
        <p14:creationId xmlns:p14="http://schemas.microsoft.com/office/powerpoint/2010/main" val="27055468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5637212" cy="2400657"/>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Communicating with Python from a file</a:t>
            </a:r>
          </a:p>
          <a:p>
            <a:pPr>
              <a:lnSpc>
                <a:spcPct val="150000"/>
              </a:lnSpc>
              <a:buSzPct val="100000"/>
            </a:pPr>
            <a:r>
              <a:rPr lang="en-US" sz="2400" dirty="0" smtClean="0">
                <a:solidFill>
                  <a:srgbClr val="003399"/>
                </a:solidFill>
                <a:latin typeface="Garamond" pitchFamily="18" charset="0"/>
              </a:rPr>
              <a:t>To launch Python’s in-built code editor, just click on the </a:t>
            </a:r>
            <a:r>
              <a:rPr lang="en-US" sz="2400" dirty="0" smtClean="0">
                <a:solidFill>
                  <a:srgbClr val="FF0000"/>
                </a:solidFill>
                <a:latin typeface="Garamond" pitchFamily="18" charset="0"/>
              </a:rPr>
              <a:t>File</a:t>
            </a:r>
            <a:r>
              <a:rPr lang="en-US" sz="2400" dirty="0" smtClean="0">
                <a:solidFill>
                  <a:srgbClr val="003399"/>
                </a:solidFill>
                <a:latin typeface="Garamond" pitchFamily="18" charset="0"/>
              </a:rPr>
              <a:t> menu and choose </a:t>
            </a:r>
            <a:r>
              <a:rPr lang="en-US" sz="2400" dirty="0" smtClean="0">
                <a:solidFill>
                  <a:srgbClr val="FF0000"/>
                </a:solidFill>
                <a:latin typeface="Garamond" pitchFamily="18" charset="0"/>
              </a:rPr>
              <a:t>New File</a:t>
            </a:r>
            <a:r>
              <a:rPr lang="en-US" sz="2400" dirty="0" smtClean="0">
                <a:solidFill>
                  <a:srgbClr val="003399"/>
                </a:solidFill>
                <a:latin typeface="Garamond" pitchFamily="18" charset="0"/>
              </a:rPr>
              <a:t>.</a:t>
            </a:r>
          </a:p>
        </p:txBody>
      </p:sp>
      <p:pic>
        <p:nvPicPr>
          <p:cNvPr id="6" name="Picture 5"/>
          <p:cNvPicPr/>
          <p:nvPr/>
        </p:nvPicPr>
        <p:blipFill>
          <a:blip r:embed="rId3"/>
          <a:stretch>
            <a:fillRect/>
          </a:stretch>
        </p:blipFill>
        <p:spPr>
          <a:xfrm>
            <a:off x="5640387" y="1447800"/>
            <a:ext cx="6128067" cy="4495800"/>
          </a:xfrm>
          <a:prstGeom prst="rect">
            <a:avLst/>
          </a:prstGeom>
        </p:spPr>
      </p:pic>
    </p:spTree>
    <p:extLst>
      <p:ext uri="{BB962C8B-B14F-4D97-AF65-F5344CB8AC3E}">
        <p14:creationId xmlns:p14="http://schemas.microsoft.com/office/powerpoint/2010/main" val="19286567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5637212" cy="1292662"/>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Communicating with Python from a file</a:t>
            </a:r>
          </a:p>
        </p:txBody>
      </p:sp>
      <p:pic>
        <p:nvPicPr>
          <p:cNvPr id="1026" name="Picture 2" descr="F:\Capture\Capture 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372" y="2514600"/>
            <a:ext cx="5029200" cy="322288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F:\Capture\Capture 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587" y="3657600"/>
            <a:ext cx="6353175" cy="21907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021387" y="1914435"/>
            <a:ext cx="5637212" cy="1200329"/>
          </a:xfrm>
          <a:prstGeom prst="rect">
            <a:avLst/>
          </a:prstGeom>
        </p:spPr>
        <p:txBody>
          <a:bodyPr wrap="square" numCol="1">
            <a:spAutoFit/>
          </a:bodyPr>
          <a:lstStyle/>
          <a:p>
            <a:pPr>
              <a:lnSpc>
                <a:spcPct val="150000"/>
              </a:lnSpc>
              <a:buSzPct val="100000"/>
            </a:pPr>
            <a:r>
              <a:rPr lang="en-US" sz="2400" dirty="0" smtClean="0">
                <a:solidFill>
                  <a:srgbClr val="003399"/>
                </a:solidFill>
                <a:latin typeface="Garamond" pitchFamily="18" charset="0"/>
              </a:rPr>
              <a:t>Once the editor is opened, you can type in your lines of codes. </a:t>
            </a:r>
          </a:p>
        </p:txBody>
      </p:sp>
    </p:spTree>
    <p:extLst>
      <p:ext uri="{BB962C8B-B14F-4D97-AF65-F5344CB8AC3E}">
        <p14:creationId xmlns:p14="http://schemas.microsoft.com/office/powerpoint/2010/main" val="26276252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5637212" cy="4062651"/>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Communicating with Python from a file</a:t>
            </a:r>
          </a:p>
          <a:p>
            <a:pPr>
              <a:lnSpc>
                <a:spcPct val="150000"/>
              </a:lnSpc>
              <a:buSzPct val="100000"/>
            </a:pPr>
            <a:r>
              <a:rPr lang="en-US" sz="2400" dirty="0" smtClean="0">
                <a:solidFill>
                  <a:srgbClr val="003399"/>
                </a:solidFill>
                <a:latin typeface="Garamond" pitchFamily="18" charset="0"/>
              </a:rPr>
              <a:t>Before submitting the lines of codes in the code editor to the Python interpreter, you need to save the editor file.</a:t>
            </a:r>
          </a:p>
          <a:p>
            <a:pPr>
              <a:lnSpc>
                <a:spcPct val="150000"/>
              </a:lnSpc>
              <a:buSzPct val="100000"/>
            </a:pPr>
            <a:r>
              <a:rPr lang="en-US" sz="2400" dirty="0" smtClean="0">
                <a:solidFill>
                  <a:srgbClr val="003399"/>
                </a:solidFill>
                <a:latin typeface="Garamond" pitchFamily="18" charset="0"/>
              </a:rPr>
              <a:t>To save, simply go the </a:t>
            </a:r>
            <a:r>
              <a:rPr lang="en-US" sz="2400" dirty="0" smtClean="0">
                <a:solidFill>
                  <a:srgbClr val="FF0000"/>
                </a:solidFill>
                <a:latin typeface="Garamond" pitchFamily="18" charset="0"/>
              </a:rPr>
              <a:t>File</a:t>
            </a:r>
            <a:r>
              <a:rPr lang="en-US" sz="2400" dirty="0" smtClean="0">
                <a:solidFill>
                  <a:srgbClr val="003399"/>
                </a:solidFill>
                <a:latin typeface="Garamond" pitchFamily="18" charset="0"/>
              </a:rPr>
              <a:t> menu and choose </a:t>
            </a:r>
            <a:r>
              <a:rPr lang="en-US" sz="2400" dirty="0" smtClean="0">
                <a:solidFill>
                  <a:srgbClr val="FF0000"/>
                </a:solidFill>
                <a:latin typeface="Garamond" pitchFamily="18" charset="0"/>
              </a:rPr>
              <a:t>Save As </a:t>
            </a:r>
            <a:r>
              <a:rPr lang="en-US" sz="2400" dirty="0" smtClean="0">
                <a:solidFill>
                  <a:srgbClr val="003399"/>
                </a:solidFill>
                <a:latin typeface="Garamond" pitchFamily="18" charset="0"/>
              </a:rPr>
              <a:t> </a:t>
            </a:r>
          </a:p>
        </p:txBody>
      </p:sp>
      <p:pic>
        <p:nvPicPr>
          <p:cNvPr id="2050" name="Picture 2" descr="F:\Capture\Capture 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2787" y="1583650"/>
            <a:ext cx="6124575"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0952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5637212" cy="5170646"/>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Communicating with Python from a file</a:t>
            </a:r>
          </a:p>
          <a:p>
            <a:pPr>
              <a:lnSpc>
                <a:spcPct val="150000"/>
              </a:lnSpc>
              <a:buSzPct val="100000"/>
            </a:pPr>
            <a:r>
              <a:rPr lang="en-US" sz="2400" dirty="0" smtClean="0">
                <a:solidFill>
                  <a:srgbClr val="003399"/>
                </a:solidFill>
                <a:latin typeface="Garamond" pitchFamily="18" charset="0"/>
              </a:rPr>
              <a:t>Once the file (script) is saved, the code lines can be submitted to the Python interpreter by choosing item ‘</a:t>
            </a:r>
            <a:r>
              <a:rPr lang="en-US" sz="2400" dirty="0" smtClean="0">
                <a:solidFill>
                  <a:srgbClr val="FF0000"/>
                </a:solidFill>
                <a:latin typeface="Garamond" pitchFamily="18" charset="0"/>
              </a:rPr>
              <a:t>Run Module</a:t>
            </a:r>
            <a:r>
              <a:rPr lang="en-US" sz="2400" dirty="0" smtClean="0">
                <a:solidFill>
                  <a:srgbClr val="003399"/>
                </a:solidFill>
                <a:latin typeface="Garamond" pitchFamily="18" charset="0"/>
              </a:rPr>
              <a:t>’ in the </a:t>
            </a:r>
            <a:r>
              <a:rPr lang="en-US" sz="2400" dirty="0" smtClean="0">
                <a:solidFill>
                  <a:srgbClr val="FF0000"/>
                </a:solidFill>
                <a:latin typeface="Garamond" pitchFamily="18" charset="0"/>
              </a:rPr>
              <a:t>Run</a:t>
            </a:r>
            <a:r>
              <a:rPr lang="en-US" sz="2400" dirty="0" smtClean="0">
                <a:solidFill>
                  <a:srgbClr val="003399"/>
                </a:solidFill>
                <a:latin typeface="Garamond" pitchFamily="18" charset="0"/>
              </a:rPr>
              <a:t> menu.</a:t>
            </a:r>
          </a:p>
          <a:p>
            <a:pPr>
              <a:lnSpc>
                <a:spcPct val="150000"/>
              </a:lnSpc>
              <a:buSzPct val="100000"/>
            </a:pPr>
            <a:r>
              <a:rPr lang="en-US" sz="2400" dirty="0" smtClean="0">
                <a:solidFill>
                  <a:srgbClr val="003399"/>
                </a:solidFill>
                <a:latin typeface="Garamond" pitchFamily="18" charset="0"/>
              </a:rPr>
              <a:t>The output of the code execution (if any) is subsequently displayed on the Python console.</a:t>
            </a:r>
          </a:p>
        </p:txBody>
      </p:sp>
      <p:pic>
        <p:nvPicPr>
          <p:cNvPr id="3074" name="Picture 2" descr="F:\Capture\Capture 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2787" y="1219200"/>
            <a:ext cx="638175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F:\Capture\Capture 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2787" y="3810000"/>
            <a:ext cx="6353175"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4512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11428412" cy="5170646"/>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err="1" smtClean="0">
                <a:solidFill>
                  <a:srgbClr val="FF0000"/>
                </a:solidFill>
                <a:latin typeface="Garamond" pitchFamily="18" charset="0"/>
              </a:rPr>
              <a:t>Git</a:t>
            </a:r>
            <a:r>
              <a:rPr lang="en-US" sz="2400" dirty="0" smtClean="0">
                <a:solidFill>
                  <a:srgbClr val="FF0000"/>
                </a:solidFill>
                <a:latin typeface="Garamond" pitchFamily="18" charset="0"/>
              </a:rPr>
              <a:t> and GitHub</a:t>
            </a:r>
          </a:p>
          <a:p>
            <a:pPr>
              <a:lnSpc>
                <a:spcPct val="150000"/>
              </a:lnSpc>
              <a:buSzPct val="100000"/>
            </a:pPr>
            <a:r>
              <a:rPr lang="en-US" sz="2400" dirty="0" err="1" smtClean="0">
                <a:solidFill>
                  <a:srgbClr val="003399"/>
                </a:solidFill>
                <a:latin typeface="Garamond" pitchFamily="18" charset="0"/>
              </a:rPr>
              <a:t>Git</a:t>
            </a:r>
            <a:r>
              <a:rPr lang="en-US" sz="2400" dirty="0" smtClean="0">
                <a:solidFill>
                  <a:srgbClr val="003399"/>
                </a:solidFill>
                <a:latin typeface="Garamond" pitchFamily="18" charset="0"/>
              </a:rPr>
              <a:t> is an open source version control software.</a:t>
            </a:r>
          </a:p>
          <a:p>
            <a:pPr>
              <a:lnSpc>
                <a:spcPct val="150000"/>
              </a:lnSpc>
              <a:buSzPct val="100000"/>
            </a:pPr>
            <a:r>
              <a:rPr lang="en-US" sz="2400" dirty="0" smtClean="0">
                <a:solidFill>
                  <a:srgbClr val="FF0000"/>
                </a:solidFill>
                <a:latin typeface="Garamond" pitchFamily="18" charset="0"/>
              </a:rPr>
              <a:t>What is Version Control?</a:t>
            </a:r>
          </a:p>
          <a:p>
            <a:pPr>
              <a:lnSpc>
                <a:spcPct val="150000"/>
              </a:lnSpc>
              <a:buSzPct val="100000"/>
            </a:pPr>
            <a:r>
              <a:rPr lang="en-US" sz="2400" dirty="0" smtClean="0">
                <a:solidFill>
                  <a:srgbClr val="003399"/>
                </a:solidFill>
                <a:latin typeface="Garamond" pitchFamily="18" charset="0"/>
              </a:rPr>
              <a:t>Version control (VC) is a system used for keeping track of changes made to a file over time. As the changes are made, the system records and save the state of the file at instances indicated by the user. Such user can revert back to a previous version of the file when necessary.</a:t>
            </a:r>
          </a:p>
          <a:p>
            <a:pPr>
              <a:lnSpc>
                <a:spcPct val="150000"/>
              </a:lnSpc>
              <a:buSzPct val="100000"/>
            </a:pPr>
            <a:r>
              <a:rPr lang="en-US" sz="2400" dirty="0" smtClean="0">
                <a:solidFill>
                  <a:srgbClr val="003399"/>
                </a:solidFill>
                <a:latin typeface="Garamond" pitchFamily="18" charset="0"/>
              </a:rPr>
              <a:t>Essentially, the VC system keeps the latest version of the file but also keeps a record of all changes between all versions.</a:t>
            </a:r>
          </a:p>
        </p:txBody>
      </p:sp>
      <p:pic>
        <p:nvPicPr>
          <p:cNvPr id="9218" name="Picture 2" descr="F:\Capture\Capture j.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387" y="1981200"/>
            <a:ext cx="17526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F:\Capture\Capture 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8787" y="2141220"/>
            <a:ext cx="1171575" cy="9525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F:\Capture\Capture 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6587" y="1524000"/>
            <a:ext cx="24003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0901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762000"/>
            <a:ext cx="11428412" cy="5539978"/>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err="1" smtClean="0">
                <a:solidFill>
                  <a:srgbClr val="FF0000"/>
                </a:solidFill>
                <a:latin typeface="Garamond" pitchFamily="18" charset="0"/>
              </a:rPr>
              <a:t>Git</a:t>
            </a:r>
            <a:r>
              <a:rPr lang="en-US" sz="2400" dirty="0" smtClean="0">
                <a:solidFill>
                  <a:srgbClr val="FF0000"/>
                </a:solidFill>
                <a:latin typeface="Garamond" pitchFamily="18" charset="0"/>
              </a:rPr>
              <a:t> and GitHub</a:t>
            </a:r>
          </a:p>
          <a:p>
            <a:pPr>
              <a:lnSpc>
                <a:spcPct val="150000"/>
              </a:lnSpc>
              <a:buSzPct val="100000"/>
            </a:pPr>
            <a:r>
              <a:rPr lang="en-US" sz="2400" dirty="0" smtClean="0">
                <a:solidFill>
                  <a:srgbClr val="003399"/>
                </a:solidFill>
                <a:latin typeface="Garamond" pitchFamily="18" charset="0"/>
              </a:rPr>
              <a:t>And, there is something called Distributed Version Control (DVC)</a:t>
            </a:r>
          </a:p>
          <a:p>
            <a:pPr>
              <a:lnSpc>
                <a:spcPct val="150000"/>
              </a:lnSpc>
              <a:buSzPct val="100000"/>
            </a:pPr>
            <a:r>
              <a:rPr lang="en-US" sz="2400" dirty="0" smtClean="0">
                <a:solidFill>
                  <a:srgbClr val="FF0000"/>
                </a:solidFill>
                <a:latin typeface="Garamond" pitchFamily="18" charset="0"/>
              </a:rPr>
              <a:t>What is Distributed Version Control?</a:t>
            </a:r>
          </a:p>
          <a:p>
            <a:pPr>
              <a:buSzPct val="100000"/>
            </a:pPr>
            <a:r>
              <a:rPr lang="en-US" sz="2400" dirty="0" smtClean="0">
                <a:solidFill>
                  <a:srgbClr val="003399"/>
                </a:solidFill>
                <a:latin typeface="Garamond" pitchFamily="18" charset="0"/>
              </a:rPr>
              <a:t>Typically, real life projects (including oilfield digital projects) are done by teams whose members need to collaborate – work together on same files. Individual members of the team can make changes to such shared files. There is therefore a need to make such file available on a central server and to keep track of the following:</a:t>
            </a:r>
          </a:p>
          <a:p>
            <a:pPr marL="342900" indent="-342900">
              <a:lnSpc>
                <a:spcPct val="150000"/>
              </a:lnSpc>
              <a:buSzPct val="100000"/>
              <a:buBlip>
                <a:blip r:embed="rId2"/>
              </a:buBlip>
            </a:pPr>
            <a:r>
              <a:rPr lang="en-US" sz="2400" dirty="0" smtClean="0">
                <a:solidFill>
                  <a:srgbClr val="003399"/>
                </a:solidFill>
                <a:latin typeface="Garamond" pitchFamily="18" charset="0"/>
              </a:rPr>
              <a:t>who made what change?</a:t>
            </a:r>
          </a:p>
          <a:p>
            <a:pPr marL="342900" indent="-342900">
              <a:lnSpc>
                <a:spcPct val="150000"/>
              </a:lnSpc>
              <a:buSzPct val="100000"/>
              <a:buBlip>
                <a:blip r:embed="rId2"/>
              </a:buBlip>
            </a:pPr>
            <a:r>
              <a:rPr lang="en-US" sz="2400" dirty="0" smtClean="0">
                <a:solidFill>
                  <a:srgbClr val="003399"/>
                </a:solidFill>
                <a:latin typeface="Garamond" pitchFamily="18" charset="0"/>
              </a:rPr>
              <a:t>When was the change made?</a:t>
            </a:r>
          </a:p>
          <a:p>
            <a:pPr marL="342900" indent="-342900">
              <a:lnSpc>
                <a:spcPct val="150000"/>
              </a:lnSpc>
              <a:buSzPct val="100000"/>
              <a:buBlip>
                <a:blip r:embed="rId2"/>
              </a:buBlip>
            </a:pPr>
            <a:r>
              <a:rPr lang="en-US" sz="2400" dirty="0" smtClean="0">
                <a:solidFill>
                  <a:srgbClr val="003399"/>
                </a:solidFill>
                <a:latin typeface="Garamond" pitchFamily="18" charset="0"/>
              </a:rPr>
              <a:t>Why </a:t>
            </a:r>
            <a:r>
              <a:rPr lang="en-US" sz="2400" dirty="0">
                <a:solidFill>
                  <a:srgbClr val="003399"/>
                </a:solidFill>
                <a:latin typeface="Garamond" pitchFamily="18" charset="0"/>
              </a:rPr>
              <a:t>was the change made?</a:t>
            </a:r>
            <a:endParaRPr lang="en-US" sz="2400" dirty="0" smtClean="0">
              <a:solidFill>
                <a:srgbClr val="003399"/>
              </a:solidFill>
              <a:latin typeface="Garamond" pitchFamily="18" charset="0"/>
            </a:endParaRPr>
          </a:p>
        </p:txBody>
      </p:sp>
      <p:pic>
        <p:nvPicPr>
          <p:cNvPr id="10242" name="Picture 2" descr="F:\Capture\Capture 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6387" y="4267200"/>
            <a:ext cx="4067176" cy="2912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2975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762000"/>
            <a:ext cx="11428412" cy="4985980"/>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err="1" smtClean="0">
                <a:solidFill>
                  <a:srgbClr val="FF0000"/>
                </a:solidFill>
                <a:latin typeface="Garamond" pitchFamily="18" charset="0"/>
              </a:rPr>
              <a:t>Git</a:t>
            </a:r>
            <a:r>
              <a:rPr lang="en-US" sz="2400" dirty="0" smtClean="0">
                <a:solidFill>
                  <a:srgbClr val="FF0000"/>
                </a:solidFill>
                <a:latin typeface="Garamond" pitchFamily="18" charset="0"/>
              </a:rPr>
              <a:t> and GitHub</a:t>
            </a:r>
          </a:p>
          <a:p>
            <a:pPr>
              <a:lnSpc>
                <a:spcPct val="150000"/>
              </a:lnSpc>
              <a:buSzPct val="100000"/>
            </a:pPr>
            <a:r>
              <a:rPr lang="en-US" sz="2400" dirty="0" smtClean="0">
                <a:solidFill>
                  <a:srgbClr val="003399"/>
                </a:solidFill>
                <a:latin typeface="Garamond" pitchFamily="18" charset="0"/>
              </a:rPr>
              <a:t>And, there is something called Distributed Version Control (DVC)</a:t>
            </a:r>
          </a:p>
          <a:p>
            <a:pPr>
              <a:lnSpc>
                <a:spcPct val="150000"/>
              </a:lnSpc>
              <a:buSzPct val="100000"/>
            </a:pPr>
            <a:r>
              <a:rPr lang="en-US" sz="2400" dirty="0" smtClean="0">
                <a:solidFill>
                  <a:srgbClr val="FF0000"/>
                </a:solidFill>
                <a:latin typeface="Garamond" pitchFamily="18" charset="0"/>
              </a:rPr>
              <a:t>What is Distributed Version Control?</a:t>
            </a:r>
          </a:p>
          <a:p>
            <a:pPr>
              <a:buSzPct val="100000"/>
            </a:pPr>
            <a:r>
              <a:rPr lang="en-US" sz="2400" dirty="0" smtClean="0">
                <a:solidFill>
                  <a:srgbClr val="003399"/>
                </a:solidFill>
                <a:latin typeface="Garamond" pitchFamily="18" charset="0"/>
              </a:rPr>
              <a:t>A version control system that also comes with the capabilities for collaboration among several people is known as Distributed Version Control system.</a:t>
            </a:r>
          </a:p>
          <a:p>
            <a:pPr>
              <a:buSzPct val="100000"/>
            </a:pPr>
            <a:endParaRPr lang="en-US" sz="2400" dirty="0">
              <a:solidFill>
                <a:srgbClr val="003399"/>
              </a:solidFill>
              <a:latin typeface="Garamond" pitchFamily="18" charset="0"/>
            </a:endParaRPr>
          </a:p>
          <a:p>
            <a:pPr>
              <a:buSzPct val="100000"/>
            </a:pPr>
            <a:r>
              <a:rPr lang="en-US" sz="2400" dirty="0" err="1" smtClean="0">
                <a:solidFill>
                  <a:srgbClr val="003399"/>
                </a:solidFill>
                <a:latin typeface="Garamond" pitchFamily="18" charset="0"/>
              </a:rPr>
              <a:t>Git</a:t>
            </a:r>
            <a:r>
              <a:rPr lang="en-US" sz="2400" dirty="0" smtClean="0">
                <a:solidFill>
                  <a:srgbClr val="003399"/>
                </a:solidFill>
                <a:latin typeface="Garamond" pitchFamily="18" charset="0"/>
              </a:rPr>
              <a:t> is a version control system – locally hosted on your system.</a:t>
            </a:r>
          </a:p>
          <a:p>
            <a:pPr>
              <a:buSzPct val="100000"/>
            </a:pPr>
            <a:endParaRPr lang="en-US" sz="2400" dirty="0">
              <a:solidFill>
                <a:srgbClr val="003399"/>
              </a:solidFill>
              <a:latin typeface="Garamond" pitchFamily="18" charset="0"/>
            </a:endParaRPr>
          </a:p>
          <a:p>
            <a:pPr>
              <a:buSzPct val="100000"/>
            </a:pPr>
            <a:r>
              <a:rPr lang="en-US" sz="2400" dirty="0" smtClean="0">
                <a:solidFill>
                  <a:srgbClr val="003399"/>
                </a:solidFill>
                <a:latin typeface="Garamond" pitchFamily="18" charset="0"/>
              </a:rPr>
              <a:t>GitHub is an online platform that interfaces with </a:t>
            </a:r>
            <a:r>
              <a:rPr lang="en-US" sz="2400" dirty="0" err="1" smtClean="0">
                <a:solidFill>
                  <a:srgbClr val="003399"/>
                </a:solidFill>
                <a:latin typeface="Garamond" pitchFamily="18" charset="0"/>
              </a:rPr>
              <a:t>Git</a:t>
            </a:r>
            <a:r>
              <a:rPr lang="en-US" sz="2400" dirty="0" smtClean="0">
                <a:solidFill>
                  <a:srgbClr val="003399"/>
                </a:solidFill>
                <a:latin typeface="Garamond" pitchFamily="18" charset="0"/>
              </a:rPr>
              <a:t>, hosting your files on remote servers thereby making them available for collaboration with others.</a:t>
            </a:r>
          </a:p>
        </p:txBody>
      </p:sp>
    </p:spTree>
    <p:extLst>
      <p:ext uri="{BB962C8B-B14F-4D97-AF65-F5344CB8AC3E}">
        <p14:creationId xmlns:p14="http://schemas.microsoft.com/office/powerpoint/2010/main" val="33767873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762000"/>
            <a:ext cx="11428412" cy="2954655"/>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err="1" smtClean="0">
                <a:solidFill>
                  <a:srgbClr val="FF0000"/>
                </a:solidFill>
                <a:latin typeface="Garamond" pitchFamily="18" charset="0"/>
              </a:rPr>
              <a:t>Git</a:t>
            </a:r>
            <a:r>
              <a:rPr lang="en-US" sz="2400" dirty="0" smtClean="0">
                <a:solidFill>
                  <a:srgbClr val="FF0000"/>
                </a:solidFill>
                <a:latin typeface="Garamond" pitchFamily="18" charset="0"/>
              </a:rPr>
              <a:t> and GitHub</a:t>
            </a:r>
          </a:p>
          <a:p>
            <a:pPr>
              <a:lnSpc>
                <a:spcPct val="150000"/>
              </a:lnSpc>
              <a:buSzPct val="100000"/>
            </a:pPr>
            <a:r>
              <a:rPr lang="en-US" sz="2400" dirty="0" smtClean="0">
                <a:solidFill>
                  <a:srgbClr val="003399"/>
                </a:solidFill>
                <a:latin typeface="Garamond" pitchFamily="18" charset="0"/>
              </a:rPr>
              <a:t>In this course, we shall be working as a team, therefore, both </a:t>
            </a:r>
            <a:r>
              <a:rPr lang="en-US" sz="2400" dirty="0" err="1" smtClean="0">
                <a:solidFill>
                  <a:srgbClr val="003399"/>
                </a:solidFill>
                <a:latin typeface="Garamond" pitchFamily="18" charset="0"/>
              </a:rPr>
              <a:t>Git</a:t>
            </a:r>
            <a:r>
              <a:rPr lang="en-US" sz="2400" dirty="0" smtClean="0">
                <a:solidFill>
                  <a:srgbClr val="003399"/>
                </a:solidFill>
                <a:latin typeface="Garamond" pitchFamily="18" charset="0"/>
              </a:rPr>
              <a:t> and GitHub are part of tools we shall be using. Essentially, submissions to some assignments shall be in the form of code file editing and sharing between students and the Course Instructor. </a:t>
            </a:r>
          </a:p>
        </p:txBody>
      </p:sp>
    </p:spTree>
    <p:extLst>
      <p:ext uri="{BB962C8B-B14F-4D97-AF65-F5344CB8AC3E}">
        <p14:creationId xmlns:p14="http://schemas.microsoft.com/office/powerpoint/2010/main" val="868514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146174" y="1371600"/>
            <a:ext cx="9448800" cy="4801314"/>
          </a:xfrm>
          <a:prstGeom prst="rect">
            <a:avLst/>
          </a:prstGeom>
        </p:spPr>
        <p:txBody>
          <a:bodyPr wrap="square" numCol="1">
            <a:spAutoFit/>
          </a:bodyPr>
          <a:lstStyle/>
          <a:p>
            <a:pPr algn="ctr">
              <a:lnSpc>
                <a:spcPct val="150000"/>
              </a:lnSpc>
              <a:buSzPct val="100000"/>
            </a:pPr>
            <a:r>
              <a:rPr lang="en-US" sz="5400" dirty="0" smtClean="0">
                <a:solidFill>
                  <a:srgbClr val="FF0000"/>
                </a:solidFill>
                <a:latin typeface="Garamond" panose="02020404030301010803" pitchFamily="18" charset="0"/>
              </a:rPr>
              <a:t>Assignment 1</a:t>
            </a:r>
          </a:p>
          <a:p>
            <a:pPr>
              <a:lnSpc>
                <a:spcPct val="150000"/>
              </a:lnSpc>
              <a:buSzPct val="100000"/>
            </a:pPr>
            <a:r>
              <a:rPr lang="en-US" sz="5400" dirty="0" smtClean="0">
                <a:solidFill>
                  <a:srgbClr val="003399"/>
                </a:solidFill>
                <a:latin typeface="Garamond" panose="02020404030301010803" pitchFamily="18" charset="0"/>
              </a:rPr>
              <a:t> </a:t>
            </a:r>
            <a:r>
              <a:rPr lang="en-US" sz="3200" dirty="0" smtClean="0">
                <a:solidFill>
                  <a:srgbClr val="003399"/>
                </a:solidFill>
                <a:latin typeface="Garamond" panose="02020404030301010803" pitchFamily="18" charset="0"/>
              </a:rPr>
              <a:t>Get the following tools ready on your PC:</a:t>
            </a:r>
          </a:p>
          <a:p>
            <a:pPr marL="457200" indent="-457200">
              <a:lnSpc>
                <a:spcPct val="150000"/>
              </a:lnSpc>
              <a:buSzPct val="100000"/>
              <a:buBlip>
                <a:blip r:embed="rId2"/>
              </a:buBlip>
            </a:pPr>
            <a:r>
              <a:rPr lang="en-US" sz="3200" dirty="0" err="1" smtClean="0">
                <a:solidFill>
                  <a:srgbClr val="003399"/>
                </a:solidFill>
                <a:latin typeface="Garamond" panose="02020404030301010803" pitchFamily="18" charset="0"/>
              </a:rPr>
              <a:t>Git</a:t>
            </a:r>
            <a:r>
              <a:rPr lang="en-US" sz="3200" dirty="0" smtClean="0">
                <a:solidFill>
                  <a:srgbClr val="003399"/>
                </a:solidFill>
                <a:latin typeface="Garamond" panose="02020404030301010803" pitchFamily="18" charset="0"/>
              </a:rPr>
              <a:t> - install</a:t>
            </a:r>
          </a:p>
          <a:p>
            <a:pPr marL="457200" indent="-457200">
              <a:lnSpc>
                <a:spcPct val="150000"/>
              </a:lnSpc>
              <a:buSzPct val="100000"/>
              <a:buBlip>
                <a:blip r:embed="rId2"/>
              </a:buBlip>
            </a:pPr>
            <a:r>
              <a:rPr lang="en-US" sz="3200" dirty="0" smtClean="0">
                <a:solidFill>
                  <a:srgbClr val="003399"/>
                </a:solidFill>
                <a:latin typeface="Garamond" panose="02020404030301010803" pitchFamily="18" charset="0"/>
              </a:rPr>
              <a:t>A user account on github.com</a:t>
            </a:r>
          </a:p>
          <a:p>
            <a:pPr marL="457200" indent="-457200">
              <a:lnSpc>
                <a:spcPct val="150000"/>
              </a:lnSpc>
              <a:buSzPct val="100000"/>
              <a:buBlip>
                <a:blip r:embed="rId2"/>
              </a:buBlip>
            </a:pPr>
            <a:r>
              <a:rPr lang="en-US" sz="3200" dirty="0" smtClean="0">
                <a:solidFill>
                  <a:srgbClr val="003399"/>
                </a:solidFill>
                <a:latin typeface="Garamond" panose="02020404030301010803" pitchFamily="18" charset="0"/>
              </a:rPr>
              <a:t>GitHub desktop - install</a:t>
            </a:r>
            <a:endParaRPr lang="en-US" sz="2400" dirty="0">
              <a:solidFill>
                <a:srgbClr val="003399"/>
              </a:solidFill>
              <a:latin typeface="Garamond" pitchFamily="18" charset="0"/>
            </a:endParaRPr>
          </a:p>
        </p:txBody>
      </p:sp>
    </p:spTree>
    <p:extLst>
      <p:ext uri="{BB962C8B-B14F-4D97-AF65-F5344CB8AC3E}">
        <p14:creationId xmlns:p14="http://schemas.microsoft.com/office/powerpoint/2010/main" val="21291731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OUTLINE</a:t>
            </a:r>
          </a:p>
        </p:txBody>
      </p:sp>
      <p:sp>
        <p:nvSpPr>
          <p:cNvPr id="6" name="Rectangle 5"/>
          <p:cNvSpPr/>
          <p:nvPr/>
        </p:nvSpPr>
        <p:spPr>
          <a:xfrm>
            <a:off x="-74613" y="838200"/>
            <a:ext cx="4343400" cy="1538883"/>
          </a:xfrm>
          <a:prstGeom prst="rect">
            <a:avLst/>
          </a:prstGeom>
        </p:spPr>
        <p:txBody>
          <a:bodyPr wrap="square" numCol="1">
            <a:spAutoFit/>
          </a:bodyPr>
          <a:lstStyle/>
          <a:p>
            <a:pPr marL="342900" indent="-342900">
              <a:lnSpc>
                <a:spcPct val="150000"/>
              </a:lnSpc>
              <a:buSzPct val="100000"/>
              <a:buBlip>
                <a:blip r:embed="rId2"/>
              </a:buBlip>
            </a:pPr>
            <a:r>
              <a:rPr lang="en-US" sz="2000" dirty="0" smtClean="0">
                <a:solidFill>
                  <a:srgbClr val="002060"/>
                </a:solidFill>
                <a:latin typeface="Garamond" panose="02020404030301010803" pitchFamily="18" charset="0"/>
              </a:rPr>
              <a:t>Preambles</a:t>
            </a:r>
          </a:p>
          <a:p>
            <a:pPr marL="800100" lvl="1" indent="-342900">
              <a:buSzPct val="100000"/>
              <a:buBlip>
                <a:blip r:embed="rId2"/>
              </a:buBlip>
            </a:pPr>
            <a:r>
              <a:rPr lang="en-US" sz="1600" dirty="0" smtClean="0">
                <a:solidFill>
                  <a:srgbClr val="FF0000"/>
                </a:solidFill>
                <a:latin typeface="Garamond" panose="02020404030301010803" pitchFamily="18" charset="0"/>
              </a:rPr>
              <a:t>The Appetizer</a:t>
            </a:r>
          </a:p>
          <a:p>
            <a:pPr marL="800100" lvl="1" indent="-342900">
              <a:buSzPct val="100000"/>
              <a:buBlip>
                <a:blip r:embed="rId2"/>
              </a:buBlip>
            </a:pPr>
            <a:r>
              <a:rPr lang="en-US" sz="1600" dirty="0" smtClean="0">
                <a:solidFill>
                  <a:srgbClr val="FF0000"/>
                </a:solidFill>
                <a:latin typeface="Garamond" panose="02020404030301010803" pitchFamily="18" charset="0"/>
              </a:rPr>
              <a:t>The Toolbox</a:t>
            </a:r>
          </a:p>
          <a:p>
            <a:pPr marL="800100" lvl="1" indent="-342900">
              <a:buSzPct val="100000"/>
              <a:buBlip>
                <a:blip r:embed="rId2"/>
              </a:buBlip>
            </a:pPr>
            <a:r>
              <a:rPr lang="en-US" sz="1600" dirty="0" smtClean="0">
                <a:solidFill>
                  <a:srgbClr val="FF0000"/>
                </a:solidFill>
                <a:latin typeface="Garamond" panose="02020404030301010803" pitchFamily="18" charset="0"/>
              </a:rPr>
              <a:t>The Embedded Course</a:t>
            </a:r>
          </a:p>
          <a:p>
            <a:pPr marL="800100" lvl="1" indent="-342900">
              <a:buSzPct val="100000"/>
              <a:buBlip>
                <a:blip r:embed="rId2"/>
              </a:buBlip>
            </a:pPr>
            <a:r>
              <a:rPr lang="en-US" sz="1600" dirty="0" smtClean="0">
                <a:solidFill>
                  <a:srgbClr val="FF0000"/>
                </a:solidFill>
                <a:latin typeface="Garamond" panose="02020404030301010803" pitchFamily="18" charset="0"/>
              </a:rPr>
              <a:t>Introduction to Computer Programming</a:t>
            </a:r>
          </a:p>
        </p:txBody>
      </p:sp>
      <p:pic>
        <p:nvPicPr>
          <p:cNvPr id="7" name="Picture 2" descr="http://wsfcs.k12.nc.us/cms/lib/NC01001395/Centricity/Domain/926/Pictures/course_outlin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4127" y="1547156"/>
            <a:ext cx="2895600" cy="21717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2363787" y="2118717"/>
            <a:ext cx="4343400" cy="1538883"/>
          </a:xfrm>
          <a:prstGeom prst="rect">
            <a:avLst/>
          </a:prstGeom>
        </p:spPr>
        <p:txBody>
          <a:bodyPr wrap="square" numCol="1">
            <a:spAutoFit/>
          </a:bodyPr>
          <a:lstStyle/>
          <a:p>
            <a:pPr marL="342900" indent="-342900">
              <a:lnSpc>
                <a:spcPct val="150000"/>
              </a:lnSpc>
              <a:buSzPct val="100000"/>
              <a:buBlip>
                <a:blip r:embed="rId2"/>
              </a:buBlip>
            </a:pPr>
            <a:r>
              <a:rPr lang="en-US" sz="2000" dirty="0" smtClean="0">
                <a:solidFill>
                  <a:srgbClr val="002060"/>
                </a:solidFill>
                <a:latin typeface="Garamond" panose="02020404030301010803" pitchFamily="18" charset="0"/>
              </a:rPr>
              <a:t>Getting Started with Python</a:t>
            </a:r>
          </a:p>
          <a:p>
            <a:pPr marL="800100" lvl="1" indent="-342900">
              <a:buSzPct val="100000"/>
              <a:buBlip>
                <a:blip r:embed="rId2"/>
              </a:buBlip>
            </a:pPr>
            <a:r>
              <a:rPr lang="en-US" sz="1600" dirty="0" smtClean="0">
                <a:solidFill>
                  <a:srgbClr val="FF0000"/>
                </a:solidFill>
                <a:latin typeface="Garamond" panose="02020404030301010803" pitchFamily="18" charset="0"/>
              </a:rPr>
              <a:t>Python Objects</a:t>
            </a:r>
          </a:p>
          <a:p>
            <a:pPr marL="800100" lvl="1" indent="-342900">
              <a:buSzPct val="100000"/>
              <a:buBlip>
                <a:blip r:embed="rId2"/>
              </a:buBlip>
            </a:pPr>
            <a:r>
              <a:rPr lang="en-US" sz="1600" dirty="0" smtClean="0">
                <a:solidFill>
                  <a:srgbClr val="FF0000"/>
                </a:solidFill>
                <a:latin typeface="Garamond" panose="02020404030301010803" pitchFamily="18" charset="0"/>
              </a:rPr>
              <a:t>Conditional Execution</a:t>
            </a:r>
          </a:p>
          <a:p>
            <a:pPr marL="800100" lvl="1" indent="-342900">
              <a:buSzPct val="100000"/>
              <a:buBlip>
                <a:blip r:embed="rId2"/>
              </a:buBlip>
            </a:pPr>
            <a:r>
              <a:rPr lang="en-US" sz="1600" dirty="0" smtClean="0">
                <a:solidFill>
                  <a:srgbClr val="FF0000"/>
                </a:solidFill>
                <a:latin typeface="Garamond" panose="02020404030301010803" pitchFamily="18" charset="0"/>
              </a:rPr>
              <a:t>Repeated Execution</a:t>
            </a:r>
          </a:p>
          <a:p>
            <a:pPr marL="800100" lvl="1" indent="-342900">
              <a:buSzPct val="100000"/>
              <a:buBlip>
                <a:blip r:embed="rId2"/>
              </a:buBlip>
            </a:pPr>
            <a:r>
              <a:rPr lang="en-US" sz="1600" dirty="0" smtClean="0">
                <a:solidFill>
                  <a:srgbClr val="FF0000"/>
                </a:solidFill>
                <a:latin typeface="Garamond" panose="02020404030301010803" pitchFamily="18" charset="0"/>
              </a:rPr>
              <a:t>Functions</a:t>
            </a:r>
          </a:p>
        </p:txBody>
      </p:sp>
      <p:sp>
        <p:nvSpPr>
          <p:cNvPr id="8" name="Rectangle 7"/>
          <p:cNvSpPr/>
          <p:nvPr/>
        </p:nvSpPr>
        <p:spPr>
          <a:xfrm>
            <a:off x="4421187" y="3124200"/>
            <a:ext cx="4343400" cy="1538883"/>
          </a:xfrm>
          <a:prstGeom prst="rect">
            <a:avLst/>
          </a:prstGeom>
        </p:spPr>
        <p:txBody>
          <a:bodyPr wrap="square" numCol="1">
            <a:spAutoFit/>
          </a:bodyPr>
          <a:lstStyle/>
          <a:p>
            <a:pPr marL="342900" indent="-342900">
              <a:lnSpc>
                <a:spcPct val="150000"/>
              </a:lnSpc>
              <a:buSzPct val="100000"/>
              <a:buBlip>
                <a:blip r:embed="rId2"/>
              </a:buBlip>
            </a:pPr>
            <a:r>
              <a:rPr lang="en-US" sz="2000" dirty="0" smtClean="0">
                <a:solidFill>
                  <a:srgbClr val="002060"/>
                </a:solidFill>
                <a:latin typeface="Garamond" panose="02020404030301010803" pitchFamily="18" charset="0"/>
              </a:rPr>
              <a:t>Python Data Structures</a:t>
            </a:r>
          </a:p>
          <a:p>
            <a:pPr marL="800100" lvl="1" indent="-342900">
              <a:buSzPct val="100000"/>
              <a:buBlip>
                <a:blip r:embed="rId2"/>
              </a:buBlip>
            </a:pPr>
            <a:r>
              <a:rPr lang="en-US" sz="1600" dirty="0" smtClean="0">
                <a:solidFill>
                  <a:srgbClr val="FF0000"/>
                </a:solidFill>
                <a:latin typeface="Garamond" panose="02020404030301010803" pitchFamily="18" charset="0"/>
              </a:rPr>
              <a:t>Strings</a:t>
            </a:r>
          </a:p>
          <a:p>
            <a:pPr marL="800100" lvl="1" indent="-342900">
              <a:buSzPct val="100000"/>
              <a:buBlip>
                <a:blip r:embed="rId2"/>
              </a:buBlip>
            </a:pPr>
            <a:r>
              <a:rPr lang="en-US" sz="1600" dirty="0" smtClean="0">
                <a:solidFill>
                  <a:srgbClr val="FF0000"/>
                </a:solidFill>
                <a:latin typeface="Garamond" panose="02020404030301010803" pitchFamily="18" charset="0"/>
              </a:rPr>
              <a:t>Lists</a:t>
            </a:r>
          </a:p>
          <a:p>
            <a:pPr marL="800100" lvl="1" indent="-342900">
              <a:buSzPct val="100000"/>
              <a:buBlip>
                <a:blip r:embed="rId2"/>
              </a:buBlip>
            </a:pPr>
            <a:r>
              <a:rPr lang="en-US" sz="1600" dirty="0" smtClean="0">
                <a:solidFill>
                  <a:srgbClr val="FF0000"/>
                </a:solidFill>
                <a:latin typeface="Garamond" panose="02020404030301010803" pitchFamily="18" charset="0"/>
              </a:rPr>
              <a:t>Tuples</a:t>
            </a:r>
          </a:p>
          <a:p>
            <a:pPr marL="800100" lvl="1" indent="-342900">
              <a:buSzPct val="100000"/>
              <a:buBlip>
                <a:blip r:embed="rId2"/>
              </a:buBlip>
            </a:pPr>
            <a:r>
              <a:rPr lang="en-US" sz="1600" dirty="0" smtClean="0">
                <a:solidFill>
                  <a:srgbClr val="FF0000"/>
                </a:solidFill>
                <a:latin typeface="Garamond" panose="02020404030301010803" pitchFamily="18" charset="0"/>
              </a:rPr>
              <a:t>Dictionaries</a:t>
            </a:r>
          </a:p>
        </p:txBody>
      </p:sp>
      <p:sp>
        <p:nvSpPr>
          <p:cNvPr id="9" name="Rectangle 8"/>
          <p:cNvSpPr/>
          <p:nvPr/>
        </p:nvSpPr>
        <p:spPr>
          <a:xfrm>
            <a:off x="6249987" y="4191000"/>
            <a:ext cx="4343400" cy="1538883"/>
          </a:xfrm>
          <a:prstGeom prst="rect">
            <a:avLst/>
          </a:prstGeom>
        </p:spPr>
        <p:txBody>
          <a:bodyPr wrap="square" numCol="1">
            <a:spAutoFit/>
          </a:bodyPr>
          <a:lstStyle/>
          <a:p>
            <a:pPr marL="342900" indent="-342900">
              <a:lnSpc>
                <a:spcPct val="150000"/>
              </a:lnSpc>
              <a:buSzPct val="100000"/>
              <a:buBlip>
                <a:blip r:embed="rId2"/>
              </a:buBlip>
            </a:pPr>
            <a:r>
              <a:rPr lang="en-US" sz="2000" dirty="0" smtClean="0">
                <a:solidFill>
                  <a:srgbClr val="002060"/>
                </a:solidFill>
                <a:latin typeface="Garamond" panose="02020404030301010803" pitchFamily="18" charset="0"/>
              </a:rPr>
              <a:t>Some Python Libraries</a:t>
            </a:r>
          </a:p>
          <a:p>
            <a:pPr marL="800100" lvl="1" indent="-342900">
              <a:buSzPct val="100000"/>
              <a:buBlip>
                <a:blip r:embed="rId2"/>
              </a:buBlip>
            </a:pPr>
            <a:r>
              <a:rPr lang="en-US" sz="1600" dirty="0" err="1" smtClean="0">
                <a:solidFill>
                  <a:srgbClr val="FF0000"/>
                </a:solidFill>
                <a:latin typeface="Garamond" panose="02020404030301010803" pitchFamily="18" charset="0"/>
              </a:rPr>
              <a:t>NumPy</a:t>
            </a:r>
            <a:endParaRPr lang="en-US" sz="1600" dirty="0" smtClean="0">
              <a:solidFill>
                <a:srgbClr val="FF0000"/>
              </a:solidFill>
              <a:latin typeface="Garamond" panose="02020404030301010803" pitchFamily="18" charset="0"/>
            </a:endParaRPr>
          </a:p>
          <a:p>
            <a:pPr marL="800100" lvl="1" indent="-342900">
              <a:buSzPct val="100000"/>
              <a:buBlip>
                <a:blip r:embed="rId2"/>
              </a:buBlip>
            </a:pPr>
            <a:r>
              <a:rPr lang="en-US" sz="1600" dirty="0" err="1" smtClean="0">
                <a:solidFill>
                  <a:srgbClr val="FF0000"/>
                </a:solidFill>
                <a:latin typeface="Garamond" panose="02020404030301010803" pitchFamily="18" charset="0"/>
              </a:rPr>
              <a:t>Matplotlib</a:t>
            </a:r>
            <a:endParaRPr lang="en-US" sz="1600" dirty="0" smtClean="0">
              <a:solidFill>
                <a:srgbClr val="FF0000"/>
              </a:solidFill>
              <a:latin typeface="Garamond" panose="02020404030301010803" pitchFamily="18" charset="0"/>
            </a:endParaRPr>
          </a:p>
          <a:p>
            <a:pPr marL="800100" lvl="1" indent="-342900">
              <a:buSzPct val="100000"/>
              <a:buBlip>
                <a:blip r:embed="rId2"/>
              </a:buBlip>
            </a:pPr>
            <a:r>
              <a:rPr lang="en-US" sz="1600" dirty="0" smtClean="0">
                <a:solidFill>
                  <a:srgbClr val="FF0000"/>
                </a:solidFill>
                <a:latin typeface="Garamond" panose="02020404030301010803" pitchFamily="18" charset="0"/>
              </a:rPr>
              <a:t>Pandas</a:t>
            </a:r>
          </a:p>
          <a:p>
            <a:pPr marL="800100" lvl="1" indent="-342900">
              <a:buSzPct val="100000"/>
              <a:buBlip>
                <a:blip r:embed="rId2"/>
              </a:buBlip>
            </a:pPr>
            <a:r>
              <a:rPr lang="en-US" sz="1600" dirty="0" err="1" smtClean="0">
                <a:solidFill>
                  <a:srgbClr val="FF0000"/>
                </a:solidFill>
                <a:latin typeface="Garamond" panose="02020404030301010803" pitchFamily="18" charset="0"/>
              </a:rPr>
              <a:t>Scikit</a:t>
            </a:r>
            <a:r>
              <a:rPr lang="en-US" sz="1600" dirty="0" smtClean="0">
                <a:solidFill>
                  <a:srgbClr val="FF0000"/>
                </a:solidFill>
                <a:latin typeface="Garamond" panose="02020404030301010803" pitchFamily="18" charset="0"/>
              </a:rPr>
              <a:t>-learn</a:t>
            </a:r>
          </a:p>
        </p:txBody>
      </p:sp>
      <p:sp>
        <p:nvSpPr>
          <p:cNvPr id="11" name="Rectangle 10"/>
          <p:cNvSpPr/>
          <p:nvPr/>
        </p:nvSpPr>
        <p:spPr>
          <a:xfrm>
            <a:off x="8307387" y="5105400"/>
            <a:ext cx="3810000" cy="1292662"/>
          </a:xfrm>
          <a:prstGeom prst="rect">
            <a:avLst/>
          </a:prstGeom>
        </p:spPr>
        <p:txBody>
          <a:bodyPr wrap="square" numCol="1">
            <a:spAutoFit/>
          </a:bodyPr>
          <a:lstStyle/>
          <a:p>
            <a:pPr marL="342900" indent="-342900">
              <a:lnSpc>
                <a:spcPct val="150000"/>
              </a:lnSpc>
              <a:buSzPct val="100000"/>
              <a:buBlip>
                <a:blip r:embed="rId2"/>
              </a:buBlip>
            </a:pPr>
            <a:r>
              <a:rPr lang="en-US" sz="2000" dirty="0" smtClean="0">
                <a:solidFill>
                  <a:srgbClr val="002060"/>
                </a:solidFill>
                <a:latin typeface="Garamond" panose="02020404030301010803" pitchFamily="18" charset="0"/>
              </a:rPr>
              <a:t>Application Projects</a:t>
            </a:r>
          </a:p>
          <a:p>
            <a:pPr marL="800100" lvl="1" indent="-342900">
              <a:buSzPct val="100000"/>
              <a:buBlip>
                <a:blip r:embed="rId2"/>
              </a:buBlip>
            </a:pPr>
            <a:r>
              <a:rPr lang="en-US" sz="1600" dirty="0" smtClean="0">
                <a:solidFill>
                  <a:srgbClr val="FF0000"/>
                </a:solidFill>
                <a:latin typeface="Garamond" panose="02020404030301010803" pitchFamily="18" charset="0"/>
              </a:rPr>
              <a:t>Oil Reservoir Volumetrics</a:t>
            </a:r>
          </a:p>
          <a:p>
            <a:pPr marL="800100" lvl="1" indent="-342900">
              <a:buSzPct val="100000"/>
              <a:buBlip>
                <a:blip r:embed="rId2"/>
              </a:buBlip>
            </a:pPr>
            <a:r>
              <a:rPr lang="en-US" sz="1600" dirty="0" smtClean="0">
                <a:solidFill>
                  <a:srgbClr val="FF0000"/>
                </a:solidFill>
                <a:latin typeface="Garamond" panose="02020404030301010803" pitchFamily="18" charset="0"/>
              </a:rPr>
              <a:t>Material Balance </a:t>
            </a:r>
            <a:r>
              <a:rPr lang="en-US" sz="1600" dirty="0" smtClean="0">
                <a:solidFill>
                  <a:srgbClr val="FF0000"/>
                </a:solidFill>
                <a:latin typeface="Garamond" panose="02020404030301010803" pitchFamily="18" charset="0"/>
              </a:rPr>
              <a:t>Analysis</a:t>
            </a:r>
          </a:p>
          <a:p>
            <a:pPr marL="800100" lvl="1" indent="-342900">
              <a:buSzPct val="100000"/>
              <a:buBlip>
                <a:blip r:embed="rId2"/>
              </a:buBlip>
            </a:pPr>
            <a:r>
              <a:rPr lang="en-US" sz="1600" dirty="0" smtClean="0">
                <a:solidFill>
                  <a:srgbClr val="FF0000"/>
                </a:solidFill>
                <a:latin typeface="Garamond" panose="02020404030301010803" pitchFamily="18" charset="0"/>
              </a:rPr>
              <a:t>PVT Properties</a:t>
            </a:r>
            <a:endParaRPr lang="en-US" sz="1600" dirty="0" smtClean="0">
              <a:solidFill>
                <a:srgbClr val="FF0000"/>
              </a:solidFill>
              <a:latin typeface="Garamond" panose="02020404030301010803" pitchFamily="18" charset="0"/>
            </a:endParaRPr>
          </a:p>
        </p:txBody>
      </p:sp>
    </p:spTree>
    <p:extLst>
      <p:ext uri="{BB962C8B-B14F-4D97-AF65-F5344CB8AC3E}">
        <p14:creationId xmlns:p14="http://schemas.microsoft.com/office/powerpoint/2010/main" val="5160171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762000"/>
            <a:ext cx="11504612" cy="2400657"/>
          </a:xfrm>
          <a:prstGeom prst="rect">
            <a:avLst/>
          </a:prstGeom>
        </p:spPr>
        <p:txBody>
          <a:bodyPr wrap="square" numCol="1">
            <a:spAutoFit/>
          </a:bodyPr>
          <a:lstStyle/>
          <a:p>
            <a:pPr algn="ctr">
              <a:lnSpc>
                <a:spcPct val="150000"/>
              </a:lnSpc>
              <a:buSzPct val="100000"/>
            </a:pPr>
            <a:r>
              <a:rPr lang="en-US" sz="2800" dirty="0">
                <a:solidFill>
                  <a:srgbClr val="FF0000"/>
                </a:solidFill>
                <a:latin typeface="Garamond" pitchFamily="18" charset="0"/>
              </a:rPr>
              <a:t>The Embedded </a:t>
            </a:r>
            <a:r>
              <a:rPr lang="en-US" sz="2800" dirty="0" smtClean="0">
                <a:solidFill>
                  <a:srgbClr val="FF0000"/>
                </a:solidFill>
                <a:latin typeface="Garamond" pitchFamily="18" charset="0"/>
              </a:rPr>
              <a:t>Course</a:t>
            </a:r>
          </a:p>
          <a:p>
            <a:pPr algn="ctr">
              <a:lnSpc>
                <a:spcPct val="150000"/>
              </a:lnSpc>
              <a:buSzPct val="100000"/>
            </a:pPr>
            <a:endParaRPr lang="en-US" sz="2400" dirty="0" smtClean="0">
              <a:solidFill>
                <a:srgbClr val="FF0000"/>
              </a:solidFill>
              <a:latin typeface="Garamond" pitchFamily="18" charset="0"/>
            </a:endParaRPr>
          </a:p>
          <a:p>
            <a:pPr>
              <a:lnSpc>
                <a:spcPct val="150000"/>
              </a:lnSpc>
              <a:buSzPct val="100000"/>
            </a:pPr>
            <a:r>
              <a:rPr lang="en-US" sz="2400" dirty="0" smtClean="0">
                <a:solidFill>
                  <a:srgbClr val="003399"/>
                </a:solidFill>
                <a:latin typeface="Garamond" pitchFamily="18" charset="0"/>
              </a:rPr>
              <a:t>A Coursera course is embedded into this course (PET328). It is compulsory that all students completes the Coursera course as it is part of the assessment items in PET328.</a:t>
            </a:r>
          </a:p>
        </p:txBody>
      </p:sp>
      <p:pic>
        <p:nvPicPr>
          <p:cNvPr id="4098" name="Picture 2" descr="F:\Capture\Capture 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985" y="3200401"/>
            <a:ext cx="98679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2286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762000"/>
            <a:ext cx="11504612" cy="2400657"/>
          </a:xfrm>
          <a:prstGeom prst="rect">
            <a:avLst/>
          </a:prstGeom>
        </p:spPr>
        <p:txBody>
          <a:bodyPr wrap="square" numCol="1">
            <a:spAutoFit/>
          </a:bodyPr>
          <a:lstStyle/>
          <a:p>
            <a:pPr algn="ctr">
              <a:lnSpc>
                <a:spcPct val="150000"/>
              </a:lnSpc>
              <a:buSzPct val="100000"/>
            </a:pPr>
            <a:r>
              <a:rPr lang="en-US" sz="2800" dirty="0">
                <a:solidFill>
                  <a:srgbClr val="FF0000"/>
                </a:solidFill>
                <a:latin typeface="Garamond" pitchFamily="18" charset="0"/>
              </a:rPr>
              <a:t>The Embedded </a:t>
            </a:r>
            <a:r>
              <a:rPr lang="en-US" sz="2800" dirty="0" smtClean="0">
                <a:solidFill>
                  <a:srgbClr val="FF0000"/>
                </a:solidFill>
                <a:latin typeface="Garamond" pitchFamily="18" charset="0"/>
              </a:rPr>
              <a:t>Course</a:t>
            </a:r>
          </a:p>
          <a:p>
            <a:pPr algn="ctr">
              <a:lnSpc>
                <a:spcPct val="150000"/>
              </a:lnSpc>
              <a:buSzPct val="100000"/>
            </a:pPr>
            <a:endParaRPr lang="en-US" sz="2400" dirty="0" smtClean="0">
              <a:solidFill>
                <a:srgbClr val="FF0000"/>
              </a:solidFill>
              <a:latin typeface="Garamond" pitchFamily="18" charset="0"/>
            </a:endParaRPr>
          </a:p>
          <a:p>
            <a:pPr>
              <a:lnSpc>
                <a:spcPct val="150000"/>
              </a:lnSpc>
              <a:buSzPct val="100000"/>
            </a:pPr>
            <a:r>
              <a:rPr lang="en-US" sz="2400" dirty="0" smtClean="0">
                <a:solidFill>
                  <a:srgbClr val="003399"/>
                </a:solidFill>
                <a:latin typeface="Garamond" pitchFamily="18" charset="0"/>
              </a:rPr>
              <a:t>The embedded course is titled ‘Programming for Everybody (Getting Started with Python).</a:t>
            </a:r>
          </a:p>
          <a:p>
            <a:pPr>
              <a:lnSpc>
                <a:spcPct val="150000"/>
              </a:lnSpc>
              <a:buSzPct val="100000"/>
            </a:pPr>
            <a:r>
              <a:rPr lang="en-US" sz="2400" dirty="0" smtClean="0">
                <a:solidFill>
                  <a:srgbClr val="003399"/>
                </a:solidFill>
                <a:latin typeface="Garamond" pitchFamily="18" charset="0"/>
              </a:rPr>
              <a:t>The course is offered by University of Michigan.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449" y="3981450"/>
            <a:ext cx="1058227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40306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762000"/>
            <a:ext cx="5637212" cy="3508653"/>
          </a:xfrm>
          <a:prstGeom prst="rect">
            <a:avLst/>
          </a:prstGeom>
        </p:spPr>
        <p:txBody>
          <a:bodyPr wrap="square" numCol="1">
            <a:spAutoFit/>
          </a:bodyPr>
          <a:lstStyle/>
          <a:p>
            <a:pPr algn="ctr">
              <a:lnSpc>
                <a:spcPct val="150000"/>
              </a:lnSpc>
              <a:buSzPct val="100000"/>
            </a:pPr>
            <a:r>
              <a:rPr lang="en-US" sz="2800" dirty="0">
                <a:solidFill>
                  <a:srgbClr val="FF0000"/>
                </a:solidFill>
                <a:latin typeface="Garamond" pitchFamily="18" charset="0"/>
              </a:rPr>
              <a:t>The Embedded Course</a:t>
            </a:r>
            <a:endParaRPr lang="en-US" sz="2800" dirty="0" smtClean="0">
              <a:solidFill>
                <a:srgbClr val="FF0000"/>
              </a:solidFill>
              <a:latin typeface="Garamond" panose="02020404030301010803" pitchFamily="18" charset="0"/>
            </a:endParaRPr>
          </a:p>
          <a:p>
            <a:pPr>
              <a:lnSpc>
                <a:spcPct val="150000"/>
              </a:lnSpc>
              <a:buSzPct val="100000"/>
            </a:pPr>
            <a:endParaRPr lang="en-US" sz="2400" dirty="0" smtClean="0">
              <a:solidFill>
                <a:srgbClr val="003399"/>
              </a:solidFill>
              <a:latin typeface="Garamond" pitchFamily="18" charset="0"/>
            </a:endParaRPr>
          </a:p>
          <a:p>
            <a:pPr>
              <a:lnSpc>
                <a:spcPct val="150000"/>
              </a:lnSpc>
              <a:buSzPct val="100000"/>
            </a:pPr>
            <a:r>
              <a:rPr lang="en-US" sz="2400" dirty="0" smtClean="0">
                <a:solidFill>
                  <a:srgbClr val="003399"/>
                </a:solidFill>
                <a:latin typeface="Garamond" pitchFamily="18" charset="0"/>
              </a:rPr>
              <a:t>The link to the embedded course has been added to the PET328 course site on Moodle.</a:t>
            </a:r>
          </a:p>
          <a:p>
            <a:pPr>
              <a:lnSpc>
                <a:spcPct val="150000"/>
              </a:lnSpc>
              <a:buSzPct val="100000"/>
            </a:pPr>
            <a:r>
              <a:rPr lang="en-US" sz="2400" dirty="0" smtClean="0">
                <a:solidFill>
                  <a:srgbClr val="003399"/>
                </a:solidFill>
                <a:latin typeface="Garamond" pitchFamily="18" charset="0"/>
              </a:rPr>
              <a:t>To enroll for the Coursera course, simply click on the link. </a:t>
            </a:r>
          </a:p>
        </p:txBody>
      </p:sp>
      <p:pic>
        <p:nvPicPr>
          <p:cNvPr id="6146" name="Picture 2" descr="F:\Capture\Capture 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0987" y="1971675"/>
            <a:ext cx="523875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5744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762000"/>
            <a:ext cx="4189412" cy="677878"/>
          </a:xfrm>
          <a:prstGeom prst="rect">
            <a:avLst/>
          </a:prstGeom>
        </p:spPr>
        <p:txBody>
          <a:bodyPr wrap="square" numCol="1">
            <a:spAutoFit/>
          </a:bodyPr>
          <a:lstStyle/>
          <a:p>
            <a:pPr algn="ctr">
              <a:lnSpc>
                <a:spcPct val="150000"/>
              </a:lnSpc>
              <a:buSzPct val="100000"/>
            </a:pPr>
            <a:r>
              <a:rPr lang="en-US" sz="2800" dirty="0">
                <a:solidFill>
                  <a:srgbClr val="FF0000"/>
                </a:solidFill>
                <a:latin typeface="Garamond" pitchFamily="18" charset="0"/>
              </a:rPr>
              <a:t>The Embedded </a:t>
            </a:r>
            <a:r>
              <a:rPr lang="en-US" sz="2800" dirty="0" smtClean="0">
                <a:solidFill>
                  <a:srgbClr val="FF0000"/>
                </a:solidFill>
                <a:latin typeface="Garamond" pitchFamily="18" charset="0"/>
              </a:rPr>
              <a:t>Course</a:t>
            </a:r>
          </a:p>
        </p:txBody>
      </p:sp>
      <p:pic>
        <p:nvPicPr>
          <p:cNvPr id="7170" name="Picture 2" descr="F:\Capture\Capture 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87" y="1978462"/>
            <a:ext cx="1051560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4885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139547"/>
            <a:ext cx="3503612" cy="3508653"/>
          </a:xfrm>
          <a:prstGeom prst="rect">
            <a:avLst/>
          </a:prstGeom>
        </p:spPr>
        <p:txBody>
          <a:bodyPr wrap="square" numCol="1">
            <a:spAutoFit/>
          </a:bodyPr>
          <a:lstStyle/>
          <a:p>
            <a:pPr algn="ctr">
              <a:lnSpc>
                <a:spcPct val="150000"/>
              </a:lnSpc>
              <a:buSzPct val="100000"/>
            </a:pPr>
            <a:r>
              <a:rPr lang="en-US" sz="2800" dirty="0">
                <a:solidFill>
                  <a:srgbClr val="FF0000"/>
                </a:solidFill>
                <a:latin typeface="Garamond" pitchFamily="18" charset="0"/>
              </a:rPr>
              <a:t>The Embedded Course</a:t>
            </a:r>
            <a:endParaRPr lang="en-US" sz="2800" dirty="0" smtClean="0">
              <a:solidFill>
                <a:srgbClr val="FF0000"/>
              </a:solidFill>
              <a:latin typeface="Garamond" panose="02020404030301010803" pitchFamily="18" charset="0"/>
            </a:endParaRPr>
          </a:p>
          <a:p>
            <a:pPr marL="342900" indent="-342900">
              <a:lnSpc>
                <a:spcPct val="150000"/>
              </a:lnSpc>
              <a:buSzPct val="100000"/>
              <a:buBlip>
                <a:blip r:embed="rId2"/>
              </a:buBlip>
            </a:pPr>
            <a:endParaRPr lang="en-US" sz="2400" dirty="0" smtClean="0">
              <a:solidFill>
                <a:srgbClr val="003399"/>
              </a:solidFill>
              <a:latin typeface="Garamond" pitchFamily="18" charset="0"/>
            </a:endParaRPr>
          </a:p>
          <a:p>
            <a:pPr marL="342900" indent="-342900">
              <a:lnSpc>
                <a:spcPct val="150000"/>
              </a:lnSpc>
              <a:buSzPct val="100000"/>
              <a:buBlip>
                <a:blip r:embed="rId2"/>
              </a:buBlip>
            </a:pPr>
            <a:r>
              <a:rPr lang="en-US" sz="2400" dirty="0" smtClean="0">
                <a:solidFill>
                  <a:srgbClr val="003399"/>
                </a:solidFill>
                <a:latin typeface="Garamond" pitchFamily="18" charset="0"/>
              </a:rPr>
              <a:t>When you complete the course, you are awarded a certificate of </a:t>
            </a:r>
            <a:r>
              <a:rPr lang="en-US" sz="2400" dirty="0" err="1" smtClean="0">
                <a:solidFill>
                  <a:srgbClr val="003399"/>
                </a:solidFill>
                <a:latin typeface="Garamond" pitchFamily="18" charset="0"/>
              </a:rPr>
              <a:t>completetion</a:t>
            </a:r>
            <a:r>
              <a:rPr lang="en-US" sz="2400" dirty="0" smtClean="0">
                <a:solidFill>
                  <a:srgbClr val="003399"/>
                </a:solidFill>
                <a:latin typeface="Garamond" pitchFamily="18" charset="0"/>
              </a:rPr>
              <a:t>!!!</a:t>
            </a:r>
          </a:p>
        </p:txBody>
      </p:sp>
      <p:pic>
        <p:nvPicPr>
          <p:cNvPr id="8194" name="Picture 2" descr="F:\Capture\Capture 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587" y="1219200"/>
            <a:ext cx="81471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5753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612775" y="1066800"/>
            <a:ext cx="11047412" cy="5170646"/>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Introduction to Computer Programming</a:t>
            </a:r>
          </a:p>
          <a:p>
            <a:pPr marL="342900" indent="-342900">
              <a:lnSpc>
                <a:spcPct val="150000"/>
              </a:lnSpc>
              <a:buSzPct val="100000"/>
              <a:buBlip>
                <a:blip r:embed="rId2"/>
              </a:buBlip>
            </a:pPr>
            <a:r>
              <a:rPr lang="en-US" sz="2400" dirty="0" smtClean="0">
                <a:solidFill>
                  <a:srgbClr val="003399"/>
                </a:solidFill>
                <a:latin typeface="Garamond" pitchFamily="18" charset="0"/>
              </a:rPr>
              <a:t>Analogy: Programming language vs. Natural language</a:t>
            </a:r>
          </a:p>
          <a:p>
            <a:pPr marL="800100" lvl="1" indent="-342900">
              <a:lnSpc>
                <a:spcPct val="150000"/>
              </a:lnSpc>
              <a:buSzPct val="100000"/>
              <a:buBlip>
                <a:blip r:embed="rId2"/>
              </a:buBlip>
            </a:pPr>
            <a:r>
              <a:rPr lang="en-US" sz="2400" dirty="0" smtClean="0">
                <a:solidFill>
                  <a:srgbClr val="003399"/>
                </a:solidFill>
                <a:latin typeface="Garamond" pitchFamily="18" charset="0"/>
              </a:rPr>
              <a:t>There is a striking similarity between learning programming language and learning natural language. In both cases, the process is thus:</a:t>
            </a:r>
          </a:p>
          <a:p>
            <a:pPr marL="1257300" lvl="2" indent="-342900">
              <a:lnSpc>
                <a:spcPct val="150000"/>
              </a:lnSpc>
              <a:buSzPct val="100000"/>
              <a:buBlip>
                <a:blip r:embed="rId2"/>
              </a:buBlip>
            </a:pPr>
            <a:r>
              <a:rPr lang="en-US" sz="2400" dirty="0" smtClean="0">
                <a:solidFill>
                  <a:srgbClr val="003399"/>
                </a:solidFill>
                <a:latin typeface="Garamond" pitchFamily="18" charset="0"/>
              </a:rPr>
              <a:t>learn the vocabulary and the grammar – spell words, construct sentences etc. </a:t>
            </a:r>
          </a:p>
          <a:p>
            <a:pPr marL="1257300" lvl="2" indent="-342900">
              <a:lnSpc>
                <a:spcPct val="150000"/>
              </a:lnSpc>
              <a:buSzPct val="100000"/>
              <a:buBlip>
                <a:blip r:embed="rId2"/>
              </a:buBlip>
            </a:pPr>
            <a:r>
              <a:rPr lang="en-US" sz="2400" dirty="0" smtClean="0">
                <a:solidFill>
                  <a:srgbClr val="003399"/>
                </a:solidFill>
                <a:latin typeface="Garamond" pitchFamily="18" charset="0"/>
              </a:rPr>
              <a:t>Communicate</a:t>
            </a:r>
          </a:p>
          <a:p>
            <a:pPr marL="1714500" lvl="3" indent="-342900">
              <a:lnSpc>
                <a:spcPct val="150000"/>
              </a:lnSpc>
              <a:buSzPct val="100000"/>
              <a:buBlip>
                <a:blip r:embed="rId2"/>
              </a:buBlip>
            </a:pPr>
            <a:r>
              <a:rPr lang="en-US" sz="2400" dirty="0" smtClean="0">
                <a:solidFill>
                  <a:srgbClr val="003399"/>
                </a:solidFill>
                <a:latin typeface="Garamond" pitchFamily="18" charset="0"/>
              </a:rPr>
              <a:t>natural language: use words, sentences, paragraphs to communicate an idea</a:t>
            </a:r>
          </a:p>
          <a:p>
            <a:pPr marL="1714500" lvl="3" indent="-342900">
              <a:lnSpc>
                <a:spcPct val="150000"/>
              </a:lnSpc>
              <a:buSzPct val="100000"/>
              <a:buBlip>
                <a:blip r:embed="rId2"/>
              </a:buBlip>
            </a:pPr>
            <a:r>
              <a:rPr lang="en-US" sz="2400" dirty="0" smtClean="0">
                <a:solidFill>
                  <a:srgbClr val="003399"/>
                </a:solidFill>
                <a:latin typeface="Garamond" pitchFamily="18" charset="0"/>
              </a:rPr>
              <a:t>Programming language: use keywords, variables, functions, expressions, statements to communicate steps to computer. </a:t>
            </a:r>
            <a:endParaRPr lang="en-US" sz="2400" dirty="0">
              <a:solidFill>
                <a:srgbClr val="003399"/>
              </a:solidFill>
              <a:latin typeface="Garamond" pitchFamily="18" charset="0"/>
            </a:endParaRPr>
          </a:p>
        </p:txBody>
      </p:sp>
    </p:spTree>
    <p:extLst>
      <p:ext uri="{BB962C8B-B14F-4D97-AF65-F5344CB8AC3E}">
        <p14:creationId xmlns:p14="http://schemas.microsoft.com/office/powerpoint/2010/main" val="37108060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612775" y="1066800"/>
            <a:ext cx="5103812" cy="3046988"/>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Introduction to Computer Programming</a:t>
            </a:r>
          </a:p>
          <a:p>
            <a:pPr marL="342900" indent="-342900">
              <a:lnSpc>
                <a:spcPct val="150000"/>
              </a:lnSpc>
              <a:buSzPct val="100000"/>
              <a:buBlip>
                <a:blip r:embed="rId2"/>
              </a:buBlip>
            </a:pPr>
            <a:r>
              <a:rPr lang="en-US" sz="2400" dirty="0" smtClean="0">
                <a:solidFill>
                  <a:srgbClr val="003399"/>
                </a:solidFill>
                <a:latin typeface="Garamond" pitchFamily="18" charset="0"/>
              </a:rPr>
              <a:t>A program is simply a collection of sequential Python statements written to perform a specific task</a:t>
            </a:r>
          </a:p>
        </p:txBody>
      </p:sp>
      <p:pic>
        <p:nvPicPr>
          <p:cNvPr id="5122" name="Picture 2" descr="F:\PET328 Capture\Captur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7787" y="2037249"/>
            <a:ext cx="257175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2127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612775" y="1066800"/>
            <a:ext cx="11047412" cy="5724644"/>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Introduction to Computer Programming</a:t>
            </a:r>
          </a:p>
          <a:p>
            <a:pPr>
              <a:lnSpc>
                <a:spcPct val="150000"/>
              </a:lnSpc>
              <a:buSzPct val="100000"/>
            </a:pPr>
            <a:r>
              <a:rPr lang="en-US" sz="2400" dirty="0" smtClean="0">
                <a:solidFill>
                  <a:srgbClr val="FF0000"/>
                </a:solidFill>
                <a:latin typeface="Garamond" pitchFamily="18" charset="0"/>
              </a:rPr>
              <a:t>Fundamental patterns (concepts) in a program</a:t>
            </a:r>
          </a:p>
          <a:p>
            <a:pPr marL="342900" indent="-342900">
              <a:lnSpc>
                <a:spcPct val="150000"/>
              </a:lnSpc>
              <a:buSzPct val="100000"/>
              <a:buBlip>
                <a:blip r:embed="rId2"/>
              </a:buBlip>
            </a:pPr>
            <a:r>
              <a:rPr lang="en-US" sz="2400" dirty="0" smtClean="0">
                <a:solidFill>
                  <a:srgbClr val="003399"/>
                </a:solidFill>
                <a:latin typeface="Garamond" pitchFamily="18" charset="0"/>
              </a:rPr>
              <a:t>The following are typical patterns (statement(s)) you see in a program:</a:t>
            </a:r>
          </a:p>
          <a:p>
            <a:pPr marL="800100" lvl="1" indent="-342900">
              <a:lnSpc>
                <a:spcPct val="150000"/>
              </a:lnSpc>
              <a:buSzPct val="100000"/>
              <a:buBlip>
                <a:blip r:embed="rId2"/>
              </a:buBlip>
            </a:pPr>
            <a:r>
              <a:rPr lang="en-US" sz="2400" dirty="0" smtClean="0">
                <a:solidFill>
                  <a:srgbClr val="003399"/>
                </a:solidFill>
                <a:latin typeface="Garamond" pitchFamily="18" charset="0"/>
              </a:rPr>
              <a:t>Input statements</a:t>
            </a:r>
          </a:p>
          <a:p>
            <a:pPr marL="800100" lvl="1" indent="-342900">
              <a:lnSpc>
                <a:spcPct val="150000"/>
              </a:lnSpc>
              <a:buSzPct val="100000"/>
              <a:buBlip>
                <a:blip r:embed="rId2"/>
              </a:buBlip>
            </a:pPr>
            <a:r>
              <a:rPr lang="en-US" sz="2400" dirty="0" smtClean="0">
                <a:solidFill>
                  <a:srgbClr val="003399"/>
                </a:solidFill>
                <a:latin typeface="Garamond" pitchFamily="18" charset="0"/>
              </a:rPr>
              <a:t>Output statements</a:t>
            </a:r>
          </a:p>
          <a:p>
            <a:pPr marL="800100" lvl="1" indent="-342900">
              <a:lnSpc>
                <a:spcPct val="150000"/>
              </a:lnSpc>
              <a:buSzPct val="100000"/>
              <a:buBlip>
                <a:blip r:embed="rId2"/>
              </a:buBlip>
            </a:pPr>
            <a:r>
              <a:rPr lang="en-US" sz="2400" dirty="0" smtClean="0">
                <a:solidFill>
                  <a:srgbClr val="003399"/>
                </a:solidFill>
                <a:latin typeface="Garamond" pitchFamily="18" charset="0"/>
              </a:rPr>
              <a:t>Sequential execution</a:t>
            </a:r>
          </a:p>
          <a:p>
            <a:pPr marL="800100" lvl="1" indent="-342900">
              <a:lnSpc>
                <a:spcPct val="150000"/>
              </a:lnSpc>
              <a:buSzPct val="100000"/>
              <a:buBlip>
                <a:blip r:embed="rId2"/>
              </a:buBlip>
            </a:pPr>
            <a:r>
              <a:rPr lang="en-US" sz="2400" dirty="0">
                <a:solidFill>
                  <a:srgbClr val="003399"/>
                </a:solidFill>
                <a:latin typeface="Garamond" pitchFamily="18" charset="0"/>
              </a:rPr>
              <a:t>Conditional statements</a:t>
            </a:r>
          </a:p>
          <a:p>
            <a:pPr marL="800100" lvl="1" indent="-342900">
              <a:lnSpc>
                <a:spcPct val="150000"/>
              </a:lnSpc>
              <a:buSzPct val="100000"/>
              <a:buBlip>
                <a:blip r:embed="rId2"/>
              </a:buBlip>
            </a:pPr>
            <a:r>
              <a:rPr lang="en-US" sz="2400" dirty="0" smtClean="0">
                <a:solidFill>
                  <a:srgbClr val="003399"/>
                </a:solidFill>
                <a:latin typeface="Garamond" pitchFamily="18" charset="0"/>
              </a:rPr>
              <a:t>Repeated execution (loops)</a:t>
            </a:r>
          </a:p>
          <a:p>
            <a:pPr marL="800100" lvl="1" indent="-342900">
              <a:lnSpc>
                <a:spcPct val="150000"/>
              </a:lnSpc>
              <a:buSzPct val="100000"/>
              <a:buBlip>
                <a:blip r:embed="rId2"/>
              </a:buBlip>
            </a:pPr>
            <a:r>
              <a:rPr lang="en-US" sz="2400" dirty="0" smtClean="0">
                <a:solidFill>
                  <a:srgbClr val="003399"/>
                </a:solidFill>
                <a:latin typeface="Garamond" pitchFamily="18" charset="0"/>
              </a:rPr>
              <a:t>Reuse of statements (functions) </a:t>
            </a:r>
          </a:p>
          <a:p>
            <a:pPr marL="800100" lvl="1" indent="-342900">
              <a:lnSpc>
                <a:spcPct val="150000"/>
              </a:lnSpc>
              <a:buSzPct val="100000"/>
              <a:buBlip>
                <a:blip r:embed="rId2"/>
              </a:buBlip>
            </a:pPr>
            <a:endParaRPr lang="en-US" sz="2400" dirty="0" smtClean="0">
              <a:solidFill>
                <a:srgbClr val="003399"/>
              </a:solidFill>
              <a:latin typeface="Garamond" pitchFamily="18" charset="0"/>
            </a:endParaRPr>
          </a:p>
        </p:txBody>
      </p:sp>
    </p:spTree>
    <p:extLst>
      <p:ext uri="{BB962C8B-B14F-4D97-AF65-F5344CB8AC3E}">
        <p14:creationId xmlns:p14="http://schemas.microsoft.com/office/powerpoint/2010/main" val="6323512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612775" y="1066800"/>
            <a:ext cx="5000307" cy="4708981"/>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Introduction to Computer Programming</a:t>
            </a:r>
          </a:p>
          <a:p>
            <a:pPr>
              <a:lnSpc>
                <a:spcPct val="150000"/>
              </a:lnSpc>
              <a:buSzPct val="100000"/>
            </a:pPr>
            <a:r>
              <a:rPr lang="en-US" sz="2400" dirty="0" smtClean="0">
                <a:solidFill>
                  <a:srgbClr val="FF0000"/>
                </a:solidFill>
                <a:latin typeface="Garamond" pitchFamily="18" charset="0"/>
              </a:rPr>
              <a:t>Fundamental patterns (concepts) in a program</a:t>
            </a:r>
          </a:p>
          <a:p>
            <a:pPr marL="342900" indent="-342900">
              <a:lnSpc>
                <a:spcPct val="150000"/>
              </a:lnSpc>
              <a:buSzPct val="100000"/>
              <a:buBlip>
                <a:blip r:embed="rId2"/>
              </a:buBlip>
            </a:pPr>
            <a:r>
              <a:rPr lang="en-US" sz="2400" dirty="0">
                <a:solidFill>
                  <a:srgbClr val="003399"/>
                </a:solidFill>
                <a:latin typeface="Garamond" pitchFamily="18" charset="0"/>
              </a:rPr>
              <a:t>Input </a:t>
            </a:r>
            <a:r>
              <a:rPr lang="en-US" sz="2400" dirty="0" smtClean="0">
                <a:solidFill>
                  <a:srgbClr val="003399"/>
                </a:solidFill>
                <a:latin typeface="Garamond" pitchFamily="18" charset="0"/>
              </a:rPr>
              <a:t>statements: - used to request and accept data from users</a:t>
            </a:r>
          </a:p>
          <a:p>
            <a:pPr marL="342900" indent="-342900">
              <a:lnSpc>
                <a:spcPct val="150000"/>
              </a:lnSpc>
              <a:buSzPct val="100000"/>
              <a:buBlip>
                <a:blip r:embed="rId2"/>
              </a:buBlip>
            </a:pPr>
            <a:r>
              <a:rPr lang="en-US" sz="2400" dirty="0" smtClean="0">
                <a:solidFill>
                  <a:srgbClr val="003399"/>
                </a:solidFill>
                <a:latin typeface="Garamond" pitchFamily="18" charset="0"/>
              </a:rPr>
              <a:t>Example: the </a:t>
            </a:r>
            <a:r>
              <a:rPr lang="en-US" sz="2400" dirty="0" smtClean="0">
                <a:solidFill>
                  <a:srgbClr val="FF0000"/>
                </a:solidFill>
                <a:latin typeface="Garamond" pitchFamily="18" charset="0"/>
              </a:rPr>
              <a:t>input</a:t>
            </a:r>
            <a:r>
              <a:rPr lang="en-US" sz="2400" dirty="0" smtClean="0">
                <a:solidFill>
                  <a:srgbClr val="003399"/>
                </a:solidFill>
                <a:latin typeface="Garamond" pitchFamily="18" charset="0"/>
              </a:rPr>
              <a:t> function.</a:t>
            </a:r>
          </a:p>
          <a:p>
            <a:pPr marL="800100" lvl="1" indent="-342900">
              <a:lnSpc>
                <a:spcPct val="150000"/>
              </a:lnSpc>
              <a:buSzPct val="100000"/>
              <a:buBlip>
                <a:blip r:embed="rId2"/>
              </a:buBlip>
            </a:pPr>
            <a:endParaRPr lang="en-US" sz="2400" dirty="0" smtClean="0">
              <a:solidFill>
                <a:srgbClr val="003399"/>
              </a:solidFill>
              <a:latin typeface="Garamond" pitchFamily="18" charset="0"/>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587" y="1325790"/>
            <a:ext cx="6505575"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46474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612776" y="1066800"/>
            <a:ext cx="4623982" cy="5262979"/>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Introduction to Computer Programming</a:t>
            </a:r>
          </a:p>
          <a:p>
            <a:pPr>
              <a:lnSpc>
                <a:spcPct val="150000"/>
              </a:lnSpc>
              <a:buSzPct val="100000"/>
            </a:pPr>
            <a:r>
              <a:rPr lang="en-US" sz="2400" dirty="0" smtClean="0">
                <a:solidFill>
                  <a:srgbClr val="FF0000"/>
                </a:solidFill>
                <a:latin typeface="Garamond" pitchFamily="18" charset="0"/>
              </a:rPr>
              <a:t>Fundamental patterns (concepts) in a program</a:t>
            </a:r>
          </a:p>
          <a:p>
            <a:pPr marL="342900" indent="-342900">
              <a:lnSpc>
                <a:spcPct val="150000"/>
              </a:lnSpc>
              <a:buSzPct val="100000"/>
              <a:buBlip>
                <a:blip r:embed="rId2"/>
              </a:buBlip>
            </a:pPr>
            <a:r>
              <a:rPr lang="en-US" sz="2400" dirty="0" smtClean="0">
                <a:solidFill>
                  <a:srgbClr val="003399"/>
                </a:solidFill>
                <a:latin typeface="Garamond" pitchFamily="18" charset="0"/>
              </a:rPr>
              <a:t>Output statements: - used to display the results of execution on the screen.</a:t>
            </a:r>
          </a:p>
          <a:p>
            <a:pPr marL="342900" indent="-342900">
              <a:lnSpc>
                <a:spcPct val="150000"/>
              </a:lnSpc>
              <a:buSzPct val="100000"/>
              <a:buBlip>
                <a:blip r:embed="rId2"/>
              </a:buBlip>
            </a:pPr>
            <a:r>
              <a:rPr lang="en-US" sz="2400" dirty="0">
                <a:solidFill>
                  <a:srgbClr val="003399"/>
                </a:solidFill>
                <a:latin typeface="Garamond" pitchFamily="18" charset="0"/>
              </a:rPr>
              <a:t>Example: the </a:t>
            </a:r>
            <a:r>
              <a:rPr lang="en-US" sz="2400" dirty="0" smtClean="0">
                <a:solidFill>
                  <a:srgbClr val="FF0000"/>
                </a:solidFill>
                <a:latin typeface="Garamond" pitchFamily="18" charset="0"/>
              </a:rPr>
              <a:t>print</a:t>
            </a:r>
            <a:r>
              <a:rPr lang="en-US" sz="2400" dirty="0" smtClean="0">
                <a:solidFill>
                  <a:srgbClr val="003399"/>
                </a:solidFill>
                <a:latin typeface="Garamond" pitchFamily="18" charset="0"/>
              </a:rPr>
              <a:t> </a:t>
            </a:r>
            <a:r>
              <a:rPr lang="en-US" sz="2400" dirty="0">
                <a:solidFill>
                  <a:srgbClr val="003399"/>
                </a:solidFill>
                <a:latin typeface="Garamond" pitchFamily="18" charset="0"/>
              </a:rPr>
              <a:t>function</a:t>
            </a:r>
            <a:endParaRPr lang="en-US" sz="2400" dirty="0" smtClean="0">
              <a:solidFill>
                <a:srgbClr val="003399"/>
              </a:solidFill>
              <a:latin typeface="Garamond" pitchFamily="18" charset="0"/>
            </a:endParaRPr>
          </a:p>
          <a:p>
            <a:pPr marL="800100" lvl="1" indent="-342900">
              <a:lnSpc>
                <a:spcPct val="150000"/>
              </a:lnSpc>
              <a:buSzPct val="100000"/>
              <a:buBlip>
                <a:blip r:embed="rId2"/>
              </a:buBlip>
            </a:pPr>
            <a:endParaRPr lang="en-US" sz="2400" dirty="0" smtClean="0">
              <a:solidFill>
                <a:srgbClr val="003399"/>
              </a:solidFill>
              <a:latin typeface="Garamond"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212" y="1524000"/>
            <a:ext cx="6505575"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02606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146174" y="1371600"/>
            <a:ext cx="9448800" cy="4247317"/>
          </a:xfrm>
          <a:prstGeom prst="rect">
            <a:avLst/>
          </a:prstGeom>
        </p:spPr>
        <p:txBody>
          <a:bodyPr wrap="square" numCol="1">
            <a:spAutoFit/>
          </a:bodyPr>
          <a:lstStyle/>
          <a:p>
            <a:pPr algn="ctr">
              <a:lnSpc>
                <a:spcPct val="150000"/>
              </a:lnSpc>
              <a:buSzPct val="100000"/>
            </a:pPr>
            <a:r>
              <a:rPr lang="en-US" sz="5400" dirty="0" smtClean="0">
                <a:solidFill>
                  <a:srgbClr val="FF0000"/>
                </a:solidFill>
                <a:latin typeface="Garamond" panose="02020404030301010803" pitchFamily="18" charset="0"/>
              </a:rPr>
              <a:t>The Appetizer</a:t>
            </a:r>
            <a:r>
              <a:rPr lang="en-US" sz="5400" dirty="0" smtClean="0">
                <a:solidFill>
                  <a:srgbClr val="002060"/>
                </a:solidFill>
                <a:latin typeface="Garamond" panose="02020404030301010803" pitchFamily="18" charset="0"/>
              </a:rPr>
              <a:t> </a:t>
            </a:r>
            <a:r>
              <a:rPr lang="en-US" sz="5400" dirty="0" smtClean="0">
                <a:solidFill>
                  <a:srgbClr val="003399"/>
                </a:solidFill>
                <a:latin typeface="Garamond" panose="02020404030301010803" pitchFamily="18" charset="0"/>
              </a:rPr>
              <a:t>– a presentation</a:t>
            </a:r>
          </a:p>
          <a:p>
            <a:pPr algn="ctr">
              <a:lnSpc>
                <a:spcPct val="150000"/>
              </a:lnSpc>
              <a:buSzPct val="100000"/>
            </a:pPr>
            <a:endParaRPr lang="en-US" sz="5400" dirty="0" smtClean="0">
              <a:solidFill>
                <a:srgbClr val="FF0000"/>
              </a:solidFill>
              <a:latin typeface="Garamond" panose="02020404030301010803" pitchFamily="18" charset="0"/>
            </a:endParaRPr>
          </a:p>
          <a:p>
            <a:pPr algn="ctr">
              <a:lnSpc>
                <a:spcPct val="150000"/>
              </a:lnSpc>
              <a:buSzPct val="100000"/>
            </a:pPr>
            <a:r>
              <a:rPr lang="en-US" sz="2400" dirty="0">
                <a:solidFill>
                  <a:srgbClr val="003399"/>
                </a:solidFill>
                <a:latin typeface="Garamond" pitchFamily="18" charset="0"/>
              </a:rPr>
              <a:t>ACQUIRING NASCENT SKILLS FOR EMERGING OIL AND GAS OPPORTUNITIES: DATA ANALYTICS, MACHINE LEARNING AND ARTIFICIAL </a:t>
            </a:r>
            <a:r>
              <a:rPr lang="en-US" sz="2400" dirty="0" smtClean="0">
                <a:solidFill>
                  <a:srgbClr val="003399"/>
                </a:solidFill>
                <a:latin typeface="Garamond" pitchFamily="18" charset="0"/>
              </a:rPr>
              <a:t>INTELLIGENCE</a:t>
            </a:r>
            <a:endParaRPr lang="en-US" sz="2400" dirty="0">
              <a:solidFill>
                <a:srgbClr val="003399"/>
              </a:solidFill>
              <a:latin typeface="Garamond" pitchFamily="18" charset="0"/>
            </a:endParaRPr>
          </a:p>
        </p:txBody>
      </p:sp>
    </p:spTree>
    <p:extLst>
      <p:ext uri="{BB962C8B-B14F-4D97-AF65-F5344CB8AC3E}">
        <p14:creationId xmlns:p14="http://schemas.microsoft.com/office/powerpoint/2010/main" val="15595899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307975" y="685800"/>
            <a:ext cx="5103812" cy="5816977"/>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Introduction to Computer Programming</a:t>
            </a:r>
          </a:p>
          <a:p>
            <a:pPr>
              <a:lnSpc>
                <a:spcPct val="150000"/>
              </a:lnSpc>
              <a:buSzPct val="100000"/>
            </a:pPr>
            <a:r>
              <a:rPr lang="en-US" sz="2400" dirty="0" smtClean="0">
                <a:solidFill>
                  <a:srgbClr val="FF0000"/>
                </a:solidFill>
                <a:latin typeface="Garamond" pitchFamily="18" charset="0"/>
              </a:rPr>
              <a:t>Fundamental patterns (concepts) in a program</a:t>
            </a:r>
          </a:p>
          <a:p>
            <a:pPr marL="342900" indent="-342900">
              <a:buSzPct val="100000"/>
              <a:buBlip>
                <a:blip r:embed="rId2"/>
              </a:buBlip>
            </a:pPr>
            <a:r>
              <a:rPr lang="en-US" sz="2400" dirty="0" smtClean="0">
                <a:solidFill>
                  <a:srgbClr val="003399"/>
                </a:solidFill>
                <a:latin typeface="Garamond" pitchFamily="18" charset="0"/>
              </a:rPr>
              <a:t>Sequential execution: - typically, a program would entail multiple statements.</a:t>
            </a:r>
          </a:p>
          <a:p>
            <a:pPr marL="342900" indent="-342900">
              <a:buSzPct val="100000"/>
              <a:buBlip>
                <a:blip r:embed="rId2"/>
              </a:buBlip>
            </a:pPr>
            <a:r>
              <a:rPr lang="en-US" sz="2400" dirty="0" smtClean="0">
                <a:solidFill>
                  <a:srgbClr val="003399"/>
                </a:solidFill>
                <a:latin typeface="Garamond" pitchFamily="18" charset="0"/>
              </a:rPr>
              <a:t>Statements are executed in the order (sequence) in which they are encountered.</a:t>
            </a:r>
          </a:p>
          <a:p>
            <a:pPr marL="342900" indent="-342900">
              <a:buSzPct val="100000"/>
              <a:buBlip>
                <a:blip r:embed="rId2"/>
              </a:buBlip>
            </a:pPr>
            <a:r>
              <a:rPr lang="en-US" sz="2400" dirty="0" smtClean="0">
                <a:solidFill>
                  <a:srgbClr val="003399"/>
                </a:solidFill>
                <a:latin typeface="Garamond" pitchFamily="18" charset="0"/>
              </a:rPr>
              <a:t>Latter statements can make use of results of former statements; not vice-versa</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212" y="1600200"/>
            <a:ext cx="6505575"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10016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307975" y="685800"/>
            <a:ext cx="5103812" cy="5816977"/>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Introduction to Computer Programming</a:t>
            </a:r>
          </a:p>
          <a:p>
            <a:pPr>
              <a:lnSpc>
                <a:spcPct val="150000"/>
              </a:lnSpc>
              <a:buSzPct val="100000"/>
            </a:pPr>
            <a:r>
              <a:rPr lang="en-US" sz="2400" dirty="0" smtClean="0">
                <a:solidFill>
                  <a:srgbClr val="FF0000"/>
                </a:solidFill>
                <a:latin typeface="Garamond" pitchFamily="18" charset="0"/>
              </a:rPr>
              <a:t>Fundamental patterns (concepts) in a program</a:t>
            </a:r>
          </a:p>
          <a:p>
            <a:pPr marL="342900" indent="-342900">
              <a:buSzPct val="100000"/>
              <a:buBlip>
                <a:blip r:embed="rId2"/>
              </a:buBlip>
            </a:pPr>
            <a:r>
              <a:rPr lang="en-US" sz="2400" dirty="0" smtClean="0">
                <a:solidFill>
                  <a:srgbClr val="003399"/>
                </a:solidFill>
                <a:latin typeface="Garamond" pitchFamily="18" charset="0"/>
              </a:rPr>
              <a:t>Conditional Statements: patterns that make it possible for the program to </a:t>
            </a:r>
            <a:r>
              <a:rPr lang="en-US" sz="2400" dirty="0" smtClean="0">
                <a:solidFill>
                  <a:srgbClr val="FF0000"/>
                </a:solidFill>
                <a:latin typeface="Garamond" pitchFamily="18" charset="0"/>
              </a:rPr>
              <a:t>check</a:t>
            </a:r>
            <a:r>
              <a:rPr lang="en-US" sz="2400" dirty="0" smtClean="0">
                <a:solidFill>
                  <a:srgbClr val="003399"/>
                </a:solidFill>
                <a:latin typeface="Garamond" pitchFamily="18" charset="0"/>
              </a:rPr>
              <a:t> for some conditions and </a:t>
            </a:r>
            <a:r>
              <a:rPr lang="en-US" sz="2400" dirty="0" smtClean="0">
                <a:solidFill>
                  <a:srgbClr val="FF0000"/>
                </a:solidFill>
                <a:latin typeface="Garamond" pitchFamily="18" charset="0"/>
              </a:rPr>
              <a:t>decide</a:t>
            </a:r>
            <a:r>
              <a:rPr lang="en-US" sz="2400" dirty="0" smtClean="0">
                <a:solidFill>
                  <a:srgbClr val="003399"/>
                </a:solidFill>
                <a:latin typeface="Garamond" pitchFamily="18" charset="0"/>
              </a:rPr>
              <a:t> to:</a:t>
            </a:r>
          </a:p>
          <a:p>
            <a:pPr marL="800100" lvl="1" indent="-342900">
              <a:buSzPct val="100000"/>
              <a:buBlip>
                <a:blip r:embed="rId2"/>
              </a:buBlip>
            </a:pPr>
            <a:r>
              <a:rPr lang="en-US" sz="2400" dirty="0" smtClean="0">
                <a:solidFill>
                  <a:srgbClr val="003399"/>
                </a:solidFill>
                <a:latin typeface="Garamond" pitchFamily="18" charset="0"/>
              </a:rPr>
              <a:t>perform a statement(s) or skip the statement(s)</a:t>
            </a:r>
          </a:p>
          <a:p>
            <a:pPr marL="800100" lvl="1" indent="-342900">
              <a:buSzPct val="100000"/>
              <a:buBlip>
                <a:blip r:embed="rId2"/>
              </a:buBlip>
            </a:pPr>
            <a:r>
              <a:rPr lang="en-US" sz="2400" dirty="0" smtClean="0">
                <a:solidFill>
                  <a:srgbClr val="003399"/>
                </a:solidFill>
                <a:latin typeface="Garamond" pitchFamily="18" charset="0"/>
              </a:rPr>
              <a:t>Choose between alternative statements.</a:t>
            </a:r>
          </a:p>
          <a:p>
            <a:pPr marL="800100" lvl="1" indent="-342900">
              <a:buSzPct val="100000"/>
              <a:buBlip>
                <a:blip r:embed="rId2"/>
              </a:buBlip>
            </a:pPr>
            <a:endParaRPr lang="en-US" sz="2400" dirty="0" smtClean="0">
              <a:solidFill>
                <a:srgbClr val="003399"/>
              </a:solidFill>
              <a:latin typeface="Garamond"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494" y="1828800"/>
            <a:ext cx="2628900"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8823" y="1828800"/>
            <a:ext cx="3629025"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130" y="3624625"/>
            <a:ext cx="5732057" cy="33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10717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307975" y="685800"/>
            <a:ext cx="4928782" cy="5078313"/>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Introduction to Computer Programming</a:t>
            </a:r>
          </a:p>
          <a:p>
            <a:pPr>
              <a:lnSpc>
                <a:spcPct val="150000"/>
              </a:lnSpc>
              <a:buSzPct val="100000"/>
            </a:pPr>
            <a:r>
              <a:rPr lang="en-US" sz="2400" dirty="0" smtClean="0">
                <a:solidFill>
                  <a:srgbClr val="FF0000"/>
                </a:solidFill>
                <a:latin typeface="Garamond" pitchFamily="18" charset="0"/>
              </a:rPr>
              <a:t>Fundamental patterns (concepts) in a program</a:t>
            </a:r>
          </a:p>
          <a:p>
            <a:pPr marL="342900" indent="-342900">
              <a:buSzPct val="100000"/>
              <a:buBlip>
                <a:blip r:embed="rId2"/>
              </a:buBlip>
            </a:pPr>
            <a:r>
              <a:rPr lang="en-US" sz="2400" dirty="0" smtClean="0">
                <a:solidFill>
                  <a:srgbClr val="003399"/>
                </a:solidFill>
                <a:latin typeface="Garamond" pitchFamily="18" charset="0"/>
              </a:rPr>
              <a:t>Repeated Execution: patterns that instructs the program to perform (iterate) a given statement(s) repeatedly, for each item in a set of items, varying values of parameter(s) from item to item.</a:t>
            </a:r>
          </a:p>
          <a:p>
            <a:pPr lvl="1">
              <a:buSzPct val="100000"/>
            </a:pPr>
            <a:endParaRPr lang="en-US" sz="2400" dirty="0" smtClean="0">
              <a:solidFill>
                <a:srgbClr val="003399"/>
              </a:solidFill>
              <a:latin typeface="Garamond"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8614" y="4291965"/>
            <a:ext cx="3505200"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descr="F:\PET328 Capture\Captur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5050" y="990600"/>
            <a:ext cx="4810125"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415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307975" y="685800"/>
            <a:ext cx="5103812" cy="5816977"/>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Introduction to Computer Programming</a:t>
            </a:r>
          </a:p>
          <a:p>
            <a:pPr>
              <a:lnSpc>
                <a:spcPct val="150000"/>
              </a:lnSpc>
              <a:buSzPct val="100000"/>
            </a:pPr>
            <a:r>
              <a:rPr lang="en-US" sz="2400" dirty="0" smtClean="0">
                <a:solidFill>
                  <a:srgbClr val="FF0000"/>
                </a:solidFill>
                <a:latin typeface="Garamond" pitchFamily="18" charset="0"/>
              </a:rPr>
              <a:t>Fundamental patterns (concepts) in a program</a:t>
            </a:r>
          </a:p>
          <a:p>
            <a:pPr marL="342900" indent="-342900">
              <a:buSzPct val="100000"/>
              <a:buBlip>
                <a:blip r:embed="rId2"/>
              </a:buBlip>
            </a:pPr>
            <a:r>
              <a:rPr lang="en-US" sz="2400" dirty="0" smtClean="0">
                <a:solidFill>
                  <a:srgbClr val="003399"/>
                </a:solidFill>
                <a:latin typeface="Garamond" pitchFamily="18" charset="0"/>
              </a:rPr>
              <a:t>Re-use of statements: the task performed by some statement(s) might be routine and needed at various points in your program.</a:t>
            </a:r>
          </a:p>
          <a:p>
            <a:pPr marL="342900" indent="-342900">
              <a:buSzPct val="100000"/>
              <a:buBlip>
                <a:blip r:embed="rId2"/>
              </a:buBlip>
            </a:pPr>
            <a:r>
              <a:rPr lang="en-US" sz="2400" dirty="0" smtClean="0">
                <a:solidFill>
                  <a:srgbClr val="003399"/>
                </a:solidFill>
                <a:latin typeface="Garamond" pitchFamily="18" charset="0"/>
              </a:rPr>
              <a:t>Such statement(s) may be written once, saved with a name and re-used at various points in your program by referring to the name. </a:t>
            </a:r>
          </a:p>
          <a:p>
            <a:pPr lvl="1">
              <a:buSzPct val="100000"/>
            </a:pPr>
            <a:endParaRPr lang="en-US" sz="2400" dirty="0" smtClean="0">
              <a:solidFill>
                <a:srgbClr val="003399"/>
              </a:solidFill>
              <a:latin typeface="Garamond" pitchFamily="18"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1787" y="1591656"/>
            <a:ext cx="6665980" cy="4428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06487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12195175" cy="6858000"/>
          </a:xfrm>
          <a:prstGeom prst="rect">
            <a:avLst/>
          </a:prstGeom>
          <a:solidFill>
            <a:schemeClr val="tx1">
              <a:lumMod val="85000"/>
              <a:lumOff val="15000"/>
            </a:schemeClr>
          </a:solidFill>
        </p:spPr>
        <p:txBody>
          <a:bodyPr>
            <a:normAutofit/>
          </a:bodyPr>
          <a:lst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endParaRPr lang="en-US" sz="6000" dirty="0" smtClean="0">
              <a:solidFill>
                <a:schemeClr val="bg1"/>
              </a:solidFill>
              <a:latin typeface="Monotype Corsiva" panose="03010101010201010101" pitchFamily="66" charset="0"/>
            </a:endParaRPr>
          </a:p>
          <a:p>
            <a:endParaRPr lang="en-US" sz="6000" dirty="0" smtClean="0">
              <a:solidFill>
                <a:schemeClr val="bg1"/>
              </a:solidFill>
              <a:latin typeface="Monotype Corsiva" panose="03010101010201010101" pitchFamily="66" charset="0"/>
            </a:endParaRPr>
          </a:p>
          <a:p>
            <a:pPr algn="l"/>
            <a:r>
              <a:rPr lang="en-US" dirty="0" smtClean="0">
                <a:solidFill>
                  <a:srgbClr val="C00000"/>
                </a:solidFill>
                <a:latin typeface="Lucida Console" panose="020B0609040504020204" pitchFamily="49" charset="0"/>
              </a:rPr>
              <a:t>&gt;&gt;&gt;</a:t>
            </a:r>
            <a:r>
              <a:rPr lang="en-US" dirty="0" smtClean="0">
                <a:solidFill>
                  <a:srgbClr val="FF0000"/>
                </a:solidFill>
                <a:latin typeface="Lucida Console" panose="020B0609040504020204" pitchFamily="49" charset="0"/>
              </a:rPr>
              <a:t>#TTOWG!</a:t>
            </a:r>
          </a:p>
          <a:p>
            <a:pPr algn="l"/>
            <a:r>
              <a:rPr lang="en-US" dirty="0" smtClean="0">
                <a:solidFill>
                  <a:srgbClr val="C00000"/>
                </a:solidFill>
                <a:latin typeface="Lucida Console" panose="020B0609040504020204" pitchFamily="49" charset="0"/>
              </a:rPr>
              <a:t>&gt;&gt;&gt;</a:t>
            </a:r>
            <a:r>
              <a:rPr lang="en-US" dirty="0" smtClean="0">
                <a:solidFill>
                  <a:srgbClr val="CC3399"/>
                </a:solidFill>
                <a:latin typeface="Lucida Console" panose="020B0609040504020204" pitchFamily="49" charset="0"/>
              </a:rPr>
              <a:t>print</a:t>
            </a:r>
            <a:r>
              <a:rPr lang="en-US" dirty="0" smtClean="0">
                <a:solidFill>
                  <a:schemeClr val="bg1"/>
                </a:solidFill>
                <a:latin typeface="Lucida Console" panose="020B0609040504020204" pitchFamily="49" charset="0"/>
              </a:rPr>
              <a:t>(</a:t>
            </a:r>
            <a:r>
              <a:rPr lang="en-US" dirty="0" smtClean="0">
                <a:solidFill>
                  <a:srgbClr val="00B050"/>
                </a:solidFill>
                <a:latin typeface="Lucida Console" panose="020B0609040504020204" pitchFamily="49" charset="0"/>
              </a:rPr>
              <a:t>‘…to the only wise God’</a:t>
            </a:r>
            <a:r>
              <a:rPr lang="en-US" dirty="0" smtClean="0">
                <a:solidFill>
                  <a:schemeClr val="bg1"/>
                </a:solidFill>
                <a:latin typeface="Lucida Console" panose="020B0609040504020204" pitchFamily="49" charset="0"/>
              </a:rPr>
              <a:t>)</a:t>
            </a:r>
            <a:endParaRPr lang="en-US" dirty="0">
              <a:solidFill>
                <a:schemeClr val="bg1"/>
              </a:solidFill>
              <a:latin typeface="Lucida Console" panose="020B0609040504020204" pitchFamily="49" charset="0"/>
            </a:endParaRPr>
          </a:p>
        </p:txBody>
      </p:sp>
      <p:sp>
        <p:nvSpPr>
          <p:cNvPr id="2" name="AutoShape 2" descr="Image result for Reservoir simulation images"/>
          <p:cNvSpPr>
            <a:spLocks noChangeAspect="1" noChangeArrowheads="1"/>
          </p:cNvSpPr>
          <p:nvPr/>
        </p:nvSpPr>
        <p:spPr bwMode="auto">
          <a:xfrm>
            <a:off x="207487" y="-144463"/>
            <a:ext cx="406506"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901676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146174" y="1371600"/>
            <a:ext cx="9448800" cy="3831818"/>
          </a:xfrm>
          <a:prstGeom prst="rect">
            <a:avLst/>
          </a:prstGeom>
        </p:spPr>
        <p:txBody>
          <a:bodyPr wrap="square" numCol="1">
            <a:spAutoFit/>
          </a:bodyPr>
          <a:lstStyle/>
          <a:p>
            <a:pPr algn="ctr">
              <a:lnSpc>
                <a:spcPct val="150000"/>
              </a:lnSpc>
              <a:buSzPct val="100000"/>
            </a:pPr>
            <a:r>
              <a:rPr lang="en-US" sz="5400" dirty="0" smtClean="0">
                <a:solidFill>
                  <a:srgbClr val="FF0000"/>
                </a:solidFill>
                <a:latin typeface="Garamond" panose="02020404030301010803" pitchFamily="18" charset="0"/>
              </a:rPr>
              <a:t>Coming Soon…</a:t>
            </a:r>
            <a:r>
              <a:rPr lang="en-US" sz="5400" dirty="0" smtClean="0">
                <a:solidFill>
                  <a:srgbClr val="002060"/>
                </a:solidFill>
                <a:latin typeface="Garamond" panose="02020404030301010803" pitchFamily="18" charset="0"/>
              </a:rPr>
              <a:t> </a:t>
            </a:r>
          </a:p>
          <a:p>
            <a:pPr algn="ctr">
              <a:lnSpc>
                <a:spcPct val="150000"/>
              </a:lnSpc>
              <a:buSzPct val="100000"/>
            </a:pPr>
            <a:r>
              <a:rPr lang="en-US" sz="5400" dirty="0" smtClean="0">
                <a:solidFill>
                  <a:srgbClr val="002060"/>
                </a:solidFill>
                <a:latin typeface="Garamond" panose="02020404030301010803" pitchFamily="18" charset="0"/>
              </a:rPr>
              <a:t>Season 1 Episode 2 </a:t>
            </a:r>
            <a:r>
              <a:rPr lang="en-US" sz="5400" dirty="0" smtClean="0">
                <a:solidFill>
                  <a:srgbClr val="003399"/>
                </a:solidFill>
                <a:latin typeface="Garamond" panose="02020404030301010803" pitchFamily="18" charset="0"/>
              </a:rPr>
              <a:t>– </a:t>
            </a:r>
          </a:p>
          <a:p>
            <a:pPr algn="ctr">
              <a:lnSpc>
                <a:spcPct val="150000"/>
              </a:lnSpc>
              <a:buSzPct val="100000"/>
            </a:pPr>
            <a:r>
              <a:rPr lang="en-US" sz="5400" dirty="0" smtClean="0">
                <a:solidFill>
                  <a:srgbClr val="003399"/>
                </a:solidFill>
                <a:latin typeface="Garamond" panose="02020404030301010803" pitchFamily="18" charset="0"/>
              </a:rPr>
              <a:t>Getting Started with Python</a:t>
            </a:r>
            <a:endParaRPr lang="en-US" sz="2400" dirty="0">
              <a:solidFill>
                <a:srgbClr val="003399"/>
              </a:solidFill>
              <a:latin typeface="Garamond" pitchFamily="18" charset="0"/>
            </a:endParaRPr>
          </a:p>
        </p:txBody>
      </p:sp>
    </p:spTree>
    <p:extLst>
      <p:ext uri="{BB962C8B-B14F-4D97-AF65-F5344CB8AC3E}">
        <p14:creationId xmlns:p14="http://schemas.microsoft.com/office/powerpoint/2010/main" val="26007711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612775" y="1066800"/>
            <a:ext cx="9448800" cy="2954655"/>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003399"/>
                </a:solidFill>
                <a:latin typeface="Garamond" pitchFamily="18" charset="0"/>
              </a:rPr>
              <a:t>For this course, the following tools would be needed:</a:t>
            </a:r>
          </a:p>
          <a:p>
            <a:pPr marL="800100" lvl="1" indent="-342900">
              <a:lnSpc>
                <a:spcPct val="150000"/>
              </a:lnSpc>
              <a:buSzPct val="100000"/>
              <a:buBlip>
                <a:blip r:embed="rId2"/>
              </a:buBlip>
            </a:pPr>
            <a:r>
              <a:rPr lang="en-US" sz="2400" dirty="0" smtClean="0">
                <a:solidFill>
                  <a:srgbClr val="003399"/>
                </a:solidFill>
                <a:latin typeface="Garamond" pitchFamily="18" charset="0"/>
              </a:rPr>
              <a:t>Python 3</a:t>
            </a:r>
          </a:p>
          <a:p>
            <a:pPr marL="800100" lvl="1" indent="-342900">
              <a:lnSpc>
                <a:spcPct val="150000"/>
              </a:lnSpc>
              <a:buSzPct val="100000"/>
              <a:buBlip>
                <a:blip r:embed="rId2"/>
              </a:buBlip>
            </a:pPr>
            <a:r>
              <a:rPr lang="en-US" sz="2400" dirty="0" smtClean="0">
                <a:solidFill>
                  <a:srgbClr val="003399"/>
                </a:solidFill>
                <a:latin typeface="Garamond" pitchFamily="18" charset="0"/>
              </a:rPr>
              <a:t>Python Integrated Development and Learning Environment (IDLE)</a:t>
            </a:r>
          </a:p>
          <a:p>
            <a:pPr marL="800100" lvl="1" indent="-342900">
              <a:lnSpc>
                <a:spcPct val="150000"/>
              </a:lnSpc>
              <a:buSzPct val="100000"/>
              <a:buBlip>
                <a:blip r:embed="rId2"/>
              </a:buBlip>
            </a:pPr>
            <a:r>
              <a:rPr lang="en-US" sz="2400" dirty="0" err="1" smtClean="0">
                <a:solidFill>
                  <a:srgbClr val="003399"/>
                </a:solidFill>
                <a:latin typeface="Garamond" pitchFamily="18" charset="0"/>
              </a:rPr>
              <a:t>Git</a:t>
            </a:r>
            <a:r>
              <a:rPr lang="en-US" sz="2400" dirty="0" smtClean="0">
                <a:solidFill>
                  <a:srgbClr val="003399"/>
                </a:solidFill>
                <a:latin typeface="Garamond" pitchFamily="18" charset="0"/>
              </a:rPr>
              <a:t> and GitHub</a:t>
            </a:r>
            <a:endParaRPr lang="en-US" sz="2400" dirty="0">
              <a:solidFill>
                <a:srgbClr val="003399"/>
              </a:solidFill>
              <a:latin typeface="Garamond" pitchFamily="18" charset="0"/>
            </a:endParaRPr>
          </a:p>
        </p:txBody>
      </p:sp>
    </p:spTree>
    <p:extLst>
      <p:ext uri="{BB962C8B-B14F-4D97-AF65-F5344CB8AC3E}">
        <p14:creationId xmlns:p14="http://schemas.microsoft.com/office/powerpoint/2010/main" val="4872626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4799012" cy="2954655"/>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Installing Python 3</a:t>
            </a:r>
          </a:p>
          <a:p>
            <a:pPr>
              <a:lnSpc>
                <a:spcPct val="150000"/>
              </a:lnSpc>
              <a:buSzPct val="100000"/>
            </a:pPr>
            <a:r>
              <a:rPr lang="en-US" sz="2400" dirty="0" smtClean="0">
                <a:solidFill>
                  <a:srgbClr val="003399"/>
                </a:solidFill>
                <a:latin typeface="Garamond" pitchFamily="18" charset="0"/>
              </a:rPr>
              <a:t>To install the latest release of Python 3, go to Python download website: </a:t>
            </a:r>
            <a:r>
              <a:rPr lang="en-US" sz="2400" dirty="0" smtClean="0">
                <a:solidFill>
                  <a:srgbClr val="003399"/>
                </a:solidFill>
                <a:latin typeface="Garamond" pitchFamily="18" charset="0"/>
                <a:hlinkClick r:id="rId3"/>
              </a:rPr>
              <a:t>https://www.python.org/downloads/</a:t>
            </a:r>
            <a:r>
              <a:rPr lang="en-US" sz="2400" dirty="0" smtClean="0">
                <a:solidFill>
                  <a:srgbClr val="003399"/>
                </a:solidFill>
                <a:latin typeface="Garamond" pitchFamily="18" charset="0"/>
              </a:rPr>
              <a:t> </a:t>
            </a:r>
          </a:p>
        </p:txBody>
      </p:sp>
      <p:pic>
        <p:nvPicPr>
          <p:cNvPr id="1026" name="Picture 2" descr="F:\Capture\Capture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4587" y="1066800"/>
            <a:ext cx="6991350"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4240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6250392" cy="4616648"/>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Installing Python 3</a:t>
            </a:r>
          </a:p>
          <a:p>
            <a:pPr>
              <a:lnSpc>
                <a:spcPct val="150000"/>
              </a:lnSpc>
              <a:buSzPct val="100000"/>
            </a:pPr>
            <a:r>
              <a:rPr lang="en-US" sz="2400" dirty="0" smtClean="0">
                <a:solidFill>
                  <a:srgbClr val="003399"/>
                </a:solidFill>
                <a:latin typeface="Garamond" pitchFamily="18" charset="0"/>
              </a:rPr>
              <a:t>Launch the downloaded executable file by double-clicking the file in your download folder.</a:t>
            </a:r>
          </a:p>
          <a:p>
            <a:pPr>
              <a:lnSpc>
                <a:spcPct val="150000"/>
              </a:lnSpc>
              <a:buSzPct val="100000"/>
            </a:pPr>
            <a:endParaRPr lang="en-US" sz="2400" dirty="0" smtClean="0">
              <a:solidFill>
                <a:srgbClr val="003399"/>
              </a:solidFill>
              <a:latin typeface="Garamond" pitchFamily="18" charset="0"/>
            </a:endParaRPr>
          </a:p>
          <a:p>
            <a:pPr>
              <a:lnSpc>
                <a:spcPct val="150000"/>
              </a:lnSpc>
              <a:buSzPct val="100000"/>
            </a:pPr>
            <a:r>
              <a:rPr lang="en-US" sz="2400" dirty="0" smtClean="0">
                <a:solidFill>
                  <a:srgbClr val="003399"/>
                </a:solidFill>
                <a:latin typeface="Garamond" pitchFamily="18" charset="0"/>
              </a:rPr>
              <a:t>Follow the steps as the installer leads</a:t>
            </a:r>
          </a:p>
          <a:p>
            <a:pPr>
              <a:lnSpc>
                <a:spcPct val="150000"/>
              </a:lnSpc>
              <a:buSzPct val="100000"/>
            </a:pPr>
            <a:r>
              <a:rPr lang="en-US" sz="2400" dirty="0" smtClean="0">
                <a:solidFill>
                  <a:srgbClr val="FF0000"/>
                </a:solidFill>
                <a:latin typeface="Garamond" pitchFamily="18" charset="0"/>
              </a:rPr>
              <a:t>Click on the default installation option.</a:t>
            </a:r>
          </a:p>
          <a:p>
            <a:pPr>
              <a:lnSpc>
                <a:spcPct val="150000"/>
              </a:lnSpc>
              <a:buSzPct val="100000"/>
            </a:pPr>
            <a:r>
              <a:rPr lang="en-US" sz="2400" dirty="0" smtClean="0">
                <a:solidFill>
                  <a:srgbClr val="FF0000"/>
                </a:solidFill>
                <a:latin typeface="Garamond" pitchFamily="18" charset="0"/>
              </a:rPr>
              <a:t>Ensure to check the Add Python 3.9 to PATH</a:t>
            </a:r>
            <a:r>
              <a:rPr lang="en-US" sz="2400" dirty="0" smtClean="0">
                <a:solidFill>
                  <a:srgbClr val="003399"/>
                </a:solidFill>
                <a:latin typeface="Garamond" pitchFamily="18" charset="0"/>
              </a:rPr>
              <a:t> </a:t>
            </a:r>
          </a:p>
        </p:txBody>
      </p:sp>
      <p:pic>
        <p:nvPicPr>
          <p:cNvPr id="3074" name="Picture 2" descr="F:\Capture\Capture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5967" y="1600200"/>
            <a:ext cx="5787620" cy="391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3854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7389812" cy="1292662"/>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Installing Python 3</a:t>
            </a:r>
          </a:p>
        </p:txBody>
      </p:sp>
      <p:pic>
        <p:nvPicPr>
          <p:cNvPr id="2051" name="Picture 3" descr="F:\Capture\Capture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987" y="1713132"/>
            <a:ext cx="7772400" cy="4382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088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4951412" cy="2400657"/>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Installing Python 3</a:t>
            </a:r>
          </a:p>
          <a:p>
            <a:pPr>
              <a:lnSpc>
                <a:spcPct val="150000"/>
              </a:lnSpc>
              <a:buSzPct val="100000"/>
            </a:pPr>
            <a:r>
              <a:rPr lang="en-US" sz="2400" dirty="0" smtClean="0">
                <a:solidFill>
                  <a:srgbClr val="003399"/>
                </a:solidFill>
                <a:latin typeface="Garamond" pitchFamily="18" charset="0"/>
              </a:rPr>
              <a:t>Click the close button when the installation is completed</a:t>
            </a:r>
          </a:p>
        </p:txBody>
      </p:sp>
      <p:pic>
        <p:nvPicPr>
          <p:cNvPr id="4098" name="Picture 2" descr="F:\Capture\Capture 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2187" y="1752600"/>
            <a:ext cx="6334125"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95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1904398</TotalTime>
  <Words>2159</Words>
  <Application>Microsoft Office PowerPoint</Application>
  <PresentationFormat>Custom</PresentationFormat>
  <Paragraphs>285</Paragraphs>
  <Slides>45</Slides>
  <Notes>1</Notes>
  <HiddenSlides>0</HiddenSlides>
  <MMClips>0</MMClips>
  <ScaleCrop>false</ScaleCrop>
  <HeadingPairs>
    <vt:vector size="4" baseType="variant">
      <vt:variant>
        <vt:lpstr>Theme</vt:lpstr>
      </vt:variant>
      <vt:variant>
        <vt:i4>2</vt:i4>
      </vt:variant>
      <vt:variant>
        <vt:lpstr>Slide Titles</vt:lpstr>
      </vt:variant>
      <vt:variant>
        <vt:i4>45</vt:i4>
      </vt:variant>
    </vt:vector>
  </HeadingPairs>
  <TitlesOfParts>
    <vt:vector size="47" baseType="lpstr">
      <vt:lpstr>Office Theme</vt:lpstr>
      <vt:lpstr>Custom Design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Driving Administrative Quality For Vision 10: 2022</dc:title>
  <dc:creator>HP</dc:creator>
  <cp:lastModifiedBy>TTOWG</cp:lastModifiedBy>
  <cp:revision>580</cp:revision>
  <cp:lastPrinted>2015-08-03T07:22:59Z</cp:lastPrinted>
  <dcterms:created xsi:type="dcterms:W3CDTF">2014-01-31T21:42:27Z</dcterms:created>
  <dcterms:modified xsi:type="dcterms:W3CDTF">2021-06-11T13:25:26Z</dcterms:modified>
</cp:coreProperties>
</file>